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0" r:id="rId1"/>
  </p:sldMasterIdLst>
  <p:notesMasterIdLst>
    <p:notesMasterId r:id="rId28"/>
  </p:notesMasterIdLst>
  <p:handoutMasterIdLst>
    <p:handoutMasterId r:id="rId29"/>
  </p:handoutMasterIdLst>
  <p:sldIdLst>
    <p:sldId id="2009" r:id="rId2"/>
    <p:sldId id="2035" r:id="rId3"/>
    <p:sldId id="2041" r:id="rId4"/>
    <p:sldId id="2036" r:id="rId5"/>
    <p:sldId id="2037" r:id="rId6"/>
    <p:sldId id="2010" r:id="rId7"/>
    <p:sldId id="2011" r:id="rId8"/>
    <p:sldId id="2012" r:id="rId9"/>
    <p:sldId id="2013" r:id="rId10"/>
    <p:sldId id="2014" r:id="rId11"/>
    <p:sldId id="2015" r:id="rId12"/>
    <p:sldId id="2016" r:id="rId13"/>
    <p:sldId id="2017" r:id="rId14"/>
    <p:sldId id="2018" r:id="rId15"/>
    <p:sldId id="2038" r:id="rId16"/>
    <p:sldId id="2039" r:id="rId17"/>
    <p:sldId id="2040" r:id="rId18"/>
    <p:sldId id="2019" r:id="rId19"/>
    <p:sldId id="2020" r:id="rId20"/>
    <p:sldId id="2021" r:id="rId21"/>
    <p:sldId id="2025" r:id="rId22"/>
    <p:sldId id="2026" r:id="rId23"/>
    <p:sldId id="2027" r:id="rId24"/>
    <p:sldId id="2028" r:id="rId25"/>
    <p:sldId id="2029" r:id="rId26"/>
    <p:sldId id="2030" r:id="rId27"/>
  </p:sldIdLst>
  <p:sldSz cx="9144000" cy="6858000" type="screen4x3"/>
  <p:notesSz cx="6954838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19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FF00"/>
    <a:srgbClr val="FF9933"/>
    <a:srgbClr val="0033CC"/>
    <a:srgbClr val="FE1200"/>
    <a:srgbClr val="FF0000"/>
    <a:srgbClr val="DDDDDD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99" autoAdjust="0"/>
    <p:restoredTop sz="92521" autoAdjust="0"/>
  </p:normalViewPr>
  <p:slideViewPr>
    <p:cSldViewPr>
      <p:cViewPr varScale="1">
        <p:scale>
          <a:sx n="56" d="100"/>
          <a:sy n="56" d="100"/>
        </p:scale>
        <p:origin x="783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309" y="-86"/>
      </p:cViewPr>
      <p:guideLst>
        <p:guide orient="horz" pos="2932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14065" cy="46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defTabSz="92947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9264" y="1"/>
            <a:ext cx="3014065" cy="46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algn="r" defTabSz="92947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723"/>
            <a:ext cx="3014065" cy="46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defTabSz="92947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9264" y="8842723"/>
            <a:ext cx="3014065" cy="46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algn="r" defTabSz="92947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43B3E48-8F7D-41C1-BF40-6A6A7D8075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539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14065" cy="46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defTabSz="92947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0774" y="1"/>
            <a:ext cx="3014065" cy="46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algn="r" defTabSz="92947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98500"/>
            <a:ext cx="4652962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6708" y="4422131"/>
            <a:ext cx="5101422" cy="418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4261"/>
            <a:ext cx="3014065" cy="46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defTabSz="92947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0774" y="8844261"/>
            <a:ext cx="3014065" cy="46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algn="r" defTabSz="92947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575C308-D142-4DE6-8CF3-65FDFE6FE9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951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4300" y="1165225"/>
            <a:ext cx="4186238" cy="3140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446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75C308-D142-4DE6-8CF3-65FDFE6FE9A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446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480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46B275-2082-4A3F-9B03-1E12191D53AA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10/10/2018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04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</a:p>
        </p:txBody>
      </p:sp>
      <p:sp>
        <p:nvSpPr>
          <p:cNvPr id="1904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D373A-7385-407D-96A3-A5F813731F2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04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8799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D99AFA-65C3-4D05-9DE2-C81D09F00722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10/10/2018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14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</a:p>
        </p:txBody>
      </p:sp>
      <p:sp>
        <p:nvSpPr>
          <p:cNvPr id="1914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DD809C-44D8-460D-B413-A2355F2F850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14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93694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6AD9B-AFA2-45D2-BFEB-B88525FF54B5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10/10/2018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25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</a:p>
        </p:txBody>
      </p:sp>
      <p:sp>
        <p:nvSpPr>
          <p:cNvPr id="1925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3678D5-F6DB-4AF0-9CFE-49E4804C68A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25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698500"/>
            <a:ext cx="4641850" cy="3482975"/>
          </a:xfrm>
          <a:ln/>
        </p:spPr>
      </p:sp>
      <p:sp>
        <p:nvSpPr>
          <p:cNvPr id="1925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416425"/>
            <a:ext cx="5026025" cy="4184650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-Turn your attention from the dispenser to the drops the it is jetting …</a:t>
            </a:r>
          </a:p>
          <a:p>
            <a:pPr eaLnBrk="1" hangingPunct="1"/>
            <a:r>
              <a:rPr lang="en-US" altLang="en-US" smtClean="0"/>
              <a:t>-Low viscosity fluids are inherently volatile and will evaporate, which can create variable mechanical properties of the imprint material and give rise to variation in the residual layer thickness.</a:t>
            </a:r>
          </a:p>
          <a:p>
            <a:pPr eaLnBrk="1" hangingPunct="1"/>
            <a:r>
              <a:rPr lang="en-US" altLang="en-US" smtClean="0"/>
              <a:t>-To study evaporation, we use the age sessile drop method shown here…</a:t>
            </a:r>
          </a:p>
          <a:p>
            <a:pPr eaLnBrk="1" hangingPunct="1"/>
            <a:r>
              <a:rPr lang="en-US" altLang="en-US" smtClean="0"/>
              <a:t>	-After 30sec of evaporation,  42% of the material is loss … how it can influence the mechanical robustness of the imprint </a:t>
            </a:r>
          </a:p>
          <a:p>
            <a:pPr eaLnBrk="1" hangingPunct="1"/>
            <a:r>
              <a:rPr lang="en-US" altLang="en-US" smtClean="0"/>
              <a:t>	-I  will show you an example of how we have addressed this situation …</a:t>
            </a:r>
          </a:p>
        </p:txBody>
      </p:sp>
    </p:spTree>
    <p:extLst>
      <p:ext uri="{BB962C8B-B14F-4D97-AF65-F5344CB8AC3E}">
        <p14:creationId xmlns:p14="http://schemas.microsoft.com/office/powerpoint/2010/main" val="1215285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66112-C48F-4835-A5F2-1324DA61D617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10/10/2018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35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</a:p>
        </p:txBody>
      </p:sp>
      <p:sp>
        <p:nvSpPr>
          <p:cNvPr id="1935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E3AFC2-9321-4A2A-B50A-24E11C3E12D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35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8500"/>
            <a:ext cx="4648200" cy="3486150"/>
          </a:xfrm>
          <a:ln/>
        </p:spPr>
      </p:sp>
      <p:sp>
        <p:nvSpPr>
          <p:cNvPr id="1935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1475"/>
          </a:xfrm>
          <a:noFill/>
        </p:spPr>
        <p:txBody>
          <a:bodyPr/>
          <a:lstStyle/>
          <a:p>
            <a:pPr eaLnBrk="1" hangingPunct="1"/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9952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11AC74-F9E3-4F92-BD85-DB5230FDABC7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10/10/2018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5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</a:p>
        </p:txBody>
      </p:sp>
      <p:sp>
        <p:nvSpPr>
          <p:cNvPr id="1945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60933-733B-4E2E-9523-CB5D9F793E1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5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26447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645E6-A501-41CD-A691-05B2AD0EFBA2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10/10/2018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55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</a:p>
        </p:txBody>
      </p:sp>
      <p:sp>
        <p:nvSpPr>
          <p:cNvPr id="1955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E4507-B9CE-49B0-BB97-53743D44860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55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26512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2B7B5-EFCF-49C3-B8E3-BC0BA74CAEC8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10/10/2018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66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</a:p>
        </p:txBody>
      </p:sp>
      <p:sp>
        <p:nvSpPr>
          <p:cNvPr id="1966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3CE36A-939F-46C8-BB49-1B13B43123D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66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8500"/>
            <a:ext cx="4648200" cy="3486150"/>
          </a:xfrm>
          <a:ln/>
        </p:spPr>
      </p:sp>
      <p:sp>
        <p:nvSpPr>
          <p:cNvPr id="1966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1475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76122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77724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9593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BAD53F9-E430-48D6-9E9A-FBD5E1732FAB}" type="datetimeFigureOut">
              <a:rPr lang="en-US" smtClean="0">
                <a:solidFill>
                  <a:prstClr val="black"/>
                </a:solidFill>
              </a:rPr>
              <a:pPr/>
              <a:t>10/10/2018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DAA6406-22DD-4848-9953-4D41595BEB6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10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170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652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77066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53425" cy="593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2853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609600"/>
            <a:ext cx="8353425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9668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7" descr="UTlogo"/>
          <p:cNvPicPr>
            <a:picLocks noChangeAspect="1" noChangeArrowheads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2313" y="6345238"/>
            <a:ext cx="685800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E2820E"/>
            </a:solidFill>
            <a:miter lim="800000"/>
            <a:headEnd/>
            <a:tailEnd/>
          </a:ln>
          <a:effectLst>
            <a:prstShdw prst="shdw17" dist="17961" dir="13500000">
              <a:srgbClr val="884E08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16508" y="6446994"/>
            <a:ext cx="2613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384T / 323</a:t>
            </a:r>
          </a:p>
        </p:txBody>
      </p:sp>
    </p:spTree>
    <p:extLst>
      <p:ext uri="{BB962C8B-B14F-4D97-AF65-F5344CB8AC3E}">
        <p14:creationId xmlns:p14="http://schemas.microsoft.com/office/powerpoint/2010/main" val="10782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3333FF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3333FF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3333FF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3333FF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3333FF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3333FF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3333FF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3333FF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Webdings" pitchFamily="18" charset="2"/>
        <a:buChar char="4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Webdings" pitchFamily="18" charset="2"/>
        <a:buChar char="4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3300"/>
        </a:buClr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3300"/>
        </a:buClr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3300"/>
        </a:buClr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3300"/>
        </a:buClr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4.wmf"/><Relationship Id="rId10" Type="http://schemas.openxmlformats.org/officeDocument/2006/relationships/image" Target="../media/image27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2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8.emf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s://knowledge.ulprospector.com/3354/pc-surface-tension-surface-energy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emf"/><Relationship Id="rId4" Type="http://schemas.openxmlformats.org/officeDocument/2006/relationships/image" Target="../media/image32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42.emf"/><Relationship Id="rId7" Type="http://schemas.openxmlformats.org/officeDocument/2006/relationships/image" Target="../media/image31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Relationship Id="rId9" Type="http://schemas.openxmlformats.org/officeDocument/2006/relationships/image" Target="../media/image40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emf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239577" y="66617"/>
            <a:ext cx="2743200" cy="85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3333FF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3333FF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3333FF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3333FF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3333FF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3333FF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3333FF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3333FF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Lecture 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11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381000" y="859444"/>
            <a:ext cx="8686800" cy="57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ebdings" pitchFamily="18" charset="2"/>
              <a:buChar char="4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ebdings" pitchFamily="18" charset="2"/>
              <a:buChar char="4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ebdings" pitchFamily="18" charset="2"/>
              <a:buChar char="4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ebdings" pitchFamily="18" charset="2"/>
              <a:buChar char="4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ebdings" pitchFamily="18" charset="2"/>
              <a:buChar char="4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ebdings" pitchFamily="18" charset="2"/>
              <a:buChar char="4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ebdings" pitchFamily="18" charset="2"/>
              <a:buChar char="4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 typeface="Webdings" pitchFamily="18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Chemical Engineering for Micro/Nano Fabrication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 typeface="Webdings" pitchFamily="18" charset="2"/>
              <a:buChar char="4"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 typeface="Webdings" pitchFamily="18" charset="2"/>
              <a:buChar char="4"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ight Triangle 18"/>
          <p:cNvSpPr/>
          <p:nvPr/>
        </p:nvSpPr>
        <p:spPr>
          <a:xfrm rot="11064521">
            <a:off x="5927474" y="2742918"/>
            <a:ext cx="1438613" cy="300518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675" flipH="1">
            <a:off x="1650520" y="2967894"/>
            <a:ext cx="1136675" cy="2591025"/>
          </a:xfrm>
          <a:prstGeom prst="rect">
            <a:avLst/>
          </a:prstGeom>
        </p:spPr>
      </p:pic>
      <p:pic>
        <p:nvPicPr>
          <p:cNvPr id="40964" name="Picture 4" descr="Image result for bug walks on wa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896" y="1905000"/>
            <a:ext cx="605456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8900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Text Box 2"/>
          <p:cNvSpPr txBox="1">
            <a:spLocks noChangeArrowheads="1"/>
          </p:cNvSpPr>
          <p:nvPr/>
        </p:nvSpPr>
        <p:spPr bwMode="auto">
          <a:xfrm>
            <a:off x="838200" y="352425"/>
            <a:ext cx="73917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Gulim" pitchFamily="34" charset="-127"/>
                <a:cs typeface="Arial" pitchFamily="34" charset="0"/>
              </a:rPr>
              <a:t>Re-working 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Gulim" pitchFamily="34" charset="-127"/>
                <a:cs typeface="Arial" pitchFamily="34" charset="0"/>
              </a:rPr>
              <a:t>etch barrier formulation</a:t>
            </a:r>
          </a:p>
        </p:txBody>
      </p:sp>
      <p:graphicFrame>
        <p:nvGraphicFramePr>
          <p:cNvPr id="104451" name="Object 3"/>
          <p:cNvGraphicFramePr>
            <a:graphicFrameLocks noChangeAspect="1"/>
          </p:cNvGraphicFramePr>
          <p:nvPr/>
        </p:nvGraphicFramePr>
        <p:xfrm>
          <a:off x="3048000" y="1295400"/>
          <a:ext cx="26670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0" name="CS ChemDraw Drawing" r:id="rId4" imgW="3080004" imgH="1053084" progId="ChemDraw.Document.6.0">
                  <p:embed/>
                </p:oleObj>
              </mc:Choice>
              <mc:Fallback>
                <p:oleObj name="CS ChemDraw Drawing" r:id="rId4" imgW="3080004" imgH="1053084" progId="ChemDraw.Document.6.0">
                  <p:embed/>
                  <p:pic>
                    <p:nvPicPr>
                      <p:cNvPr id="1044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295400"/>
                        <a:ext cx="266700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2" name="Object 4"/>
          <p:cNvGraphicFramePr>
            <a:graphicFrameLocks noChangeAspect="1"/>
          </p:cNvGraphicFramePr>
          <p:nvPr/>
        </p:nvGraphicFramePr>
        <p:xfrm>
          <a:off x="2667000" y="2667000"/>
          <a:ext cx="3048000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1" name="CS ChemDraw Drawing" r:id="rId6" imgW="3003804" imgH="1053084" progId="ChemDraw.Document.6.0">
                  <p:embed/>
                </p:oleObj>
              </mc:Choice>
              <mc:Fallback>
                <p:oleObj name="CS ChemDraw Drawing" r:id="rId6" imgW="3003804" imgH="1053084" progId="ChemDraw.Document.6.0">
                  <p:embed/>
                  <p:pic>
                    <p:nvPicPr>
                      <p:cNvPr id="1044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667000"/>
                        <a:ext cx="3048000" cy="1068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3" name="Object 5"/>
          <p:cNvGraphicFramePr>
            <a:graphicFrameLocks noChangeAspect="1"/>
          </p:cNvGraphicFramePr>
          <p:nvPr/>
        </p:nvGraphicFramePr>
        <p:xfrm>
          <a:off x="3429000" y="3886200"/>
          <a:ext cx="1905000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2" name="CS ChemDraw Drawing" r:id="rId8" imgW="2039112" imgH="1207008" progId="ChemDraw.Document.6.0">
                  <p:embed/>
                </p:oleObj>
              </mc:Choice>
              <mc:Fallback>
                <p:oleObj name="CS ChemDraw Drawing" r:id="rId8" imgW="2039112" imgH="1207008" progId="ChemDraw.Document.6.0">
                  <p:embed/>
                  <p:pic>
                    <p:nvPicPr>
                      <p:cNvPr id="1044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886200"/>
                        <a:ext cx="1905000" cy="131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6019800" y="1600200"/>
            <a:ext cx="12366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34" charset="-127"/>
                <a:cs typeface="Arial" panose="020B0604020202020204" pitchFamily="34" charset="0"/>
              </a:rPr>
              <a:t>SIA0210 44%</a:t>
            </a:r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6096000" y="2971800"/>
            <a:ext cx="1098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34" charset="-127"/>
                <a:cs typeface="Arial" panose="020B0604020202020204" pitchFamily="34" charset="0"/>
              </a:rPr>
              <a:t>EGDA 15%</a:t>
            </a:r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6172200" y="4191000"/>
            <a:ext cx="881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34" charset="-127"/>
                <a:cs typeface="Arial" panose="020B0604020202020204" pitchFamily="34" charset="0"/>
              </a:rPr>
              <a:t>iBA 37%</a:t>
            </a:r>
          </a:p>
        </p:txBody>
      </p:sp>
      <p:sp>
        <p:nvSpPr>
          <p:cNvPr id="104457" name="Text Box 10"/>
          <p:cNvSpPr txBox="1">
            <a:spLocks noChangeArrowheads="1"/>
          </p:cNvSpPr>
          <p:nvPr/>
        </p:nvSpPr>
        <p:spPr bwMode="auto">
          <a:xfrm>
            <a:off x="6019800" y="5562600"/>
            <a:ext cx="1158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34" charset="-127"/>
                <a:cs typeface="Arial" panose="020B0604020202020204" pitchFamily="34" charset="0"/>
              </a:rPr>
              <a:t>Irgacure 4%</a:t>
            </a:r>
          </a:p>
        </p:txBody>
      </p:sp>
      <p:pic>
        <p:nvPicPr>
          <p:cNvPr id="104458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338763"/>
            <a:ext cx="136207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7A5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03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474" name="Object 2"/>
          <p:cNvGraphicFramePr>
            <a:graphicFrameLocks noChangeAspect="1"/>
          </p:cNvGraphicFramePr>
          <p:nvPr/>
        </p:nvGraphicFramePr>
        <p:xfrm>
          <a:off x="4572000" y="1828800"/>
          <a:ext cx="4495800" cy="349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4" name="Chart" r:id="rId4" imgW="4381534" imgH="3410036" progId="Excel.Chart.8">
                  <p:embed/>
                </p:oleObj>
              </mc:Choice>
              <mc:Fallback>
                <p:oleObj name="Chart" r:id="rId4" imgW="4381534" imgH="3410036" progId="Excel.Chart.8">
                  <p:embed/>
                  <p:pic>
                    <p:nvPicPr>
                      <p:cNvPr id="1054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828800"/>
                        <a:ext cx="4495800" cy="349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5" name="Object 3"/>
          <p:cNvGraphicFramePr>
            <a:graphicFrameLocks noChangeAspect="1"/>
          </p:cNvGraphicFramePr>
          <p:nvPr/>
        </p:nvGraphicFramePr>
        <p:xfrm>
          <a:off x="381000" y="1828800"/>
          <a:ext cx="4143375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5" name="Chart" r:id="rId6" imgW="4143474" imgH="3533638" progId="Excel.Chart.8">
                  <p:embed/>
                </p:oleObj>
              </mc:Choice>
              <mc:Fallback>
                <p:oleObj name="Chart" r:id="rId6" imgW="4143474" imgH="3533638" progId="Excel.Chart.8">
                  <p:embed/>
                  <p:pic>
                    <p:nvPicPr>
                      <p:cNvPr id="1054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828800"/>
                        <a:ext cx="4143375" cy="353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1981200" y="990600"/>
            <a:ext cx="1149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Old Stuff</a:t>
            </a:r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6324600" y="990600"/>
            <a:ext cx="1238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Stuff</a:t>
            </a:r>
          </a:p>
        </p:txBody>
      </p:sp>
      <p:sp>
        <p:nvSpPr>
          <p:cNvPr id="105478" name="Freeform 6"/>
          <p:cNvSpPr>
            <a:spLocks/>
          </p:cNvSpPr>
          <p:nvPr/>
        </p:nvSpPr>
        <p:spPr bwMode="auto">
          <a:xfrm>
            <a:off x="1676400" y="1828800"/>
            <a:ext cx="952500" cy="2286000"/>
          </a:xfrm>
          <a:custGeom>
            <a:avLst/>
            <a:gdLst>
              <a:gd name="T0" fmla="*/ 2147483647 w 600"/>
              <a:gd name="T1" fmla="*/ 0 h 1440"/>
              <a:gd name="T2" fmla="*/ 2147483647 w 600"/>
              <a:gd name="T3" fmla="*/ 2147483647 h 1440"/>
              <a:gd name="T4" fmla="*/ 2147483647 w 600"/>
              <a:gd name="T5" fmla="*/ 2147483647 h 1440"/>
              <a:gd name="T6" fmla="*/ 2147483647 w 600"/>
              <a:gd name="T7" fmla="*/ 2147483647 h 1440"/>
              <a:gd name="T8" fmla="*/ 0 w 600"/>
              <a:gd name="T9" fmla="*/ 2147483647 h 14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0" h="1440">
                <a:moveTo>
                  <a:pt x="384" y="0"/>
                </a:moveTo>
                <a:cubicBezTo>
                  <a:pt x="468" y="112"/>
                  <a:pt x="552" y="224"/>
                  <a:pt x="576" y="384"/>
                </a:cubicBezTo>
                <a:cubicBezTo>
                  <a:pt x="600" y="544"/>
                  <a:pt x="576" y="808"/>
                  <a:pt x="528" y="960"/>
                </a:cubicBezTo>
                <a:cubicBezTo>
                  <a:pt x="480" y="1112"/>
                  <a:pt x="376" y="1216"/>
                  <a:pt x="288" y="1296"/>
                </a:cubicBezTo>
                <a:cubicBezTo>
                  <a:pt x="200" y="1376"/>
                  <a:pt x="100" y="1408"/>
                  <a:pt x="0" y="144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381000" y="1395413"/>
            <a:ext cx="2465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Elongation at break 1-2%</a:t>
            </a:r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4572000" y="1371600"/>
            <a:ext cx="2690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Elongation at break 30-35%</a:t>
            </a:r>
          </a:p>
        </p:txBody>
      </p:sp>
      <p:sp>
        <p:nvSpPr>
          <p:cNvPr id="105481" name="Freeform 9"/>
          <p:cNvSpPr>
            <a:spLocks/>
          </p:cNvSpPr>
          <p:nvPr/>
        </p:nvSpPr>
        <p:spPr bwMode="auto">
          <a:xfrm>
            <a:off x="7391400" y="1524000"/>
            <a:ext cx="1752600" cy="1524000"/>
          </a:xfrm>
          <a:custGeom>
            <a:avLst/>
            <a:gdLst>
              <a:gd name="T0" fmla="*/ 0 w 1104"/>
              <a:gd name="T1" fmla="*/ 0 h 960"/>
              <a:gd name="T2" fmla="*/ 2147483647 w 1104"/>
              <a:gd name="T3" fmla="*/ 2147483647 h 960"/>
              <a:gd name="T4" fmla="*/ 2147483647 w 1104"/>
              <a:gd name="T5" fmla="*/ 2147483647 h 960"/>
              <a:gd name="T6" fmla="*/ 2147483647 w 1104"/>
              <a:gd name="T7" fmla="*/ 2147483647 h 960"/>
              <a:gd name="T8" fmla="*/ 2147483647 w 1104"/>
              <a:gd name="T9" fmla="*/ 2147483647 h 960"/>
              <a:gd name="T10" fmla="*/ 2147483647 w 1104"/>
              <a:gd name="T11" fmla="*/ 2147483647 h 9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04" h="960">
                <a:moveTo>
                  <a:pt x="0" y="0"/>
                </a:moveTo>
                <a:cubicBezTo>
                  <a:pt x="208" y="0"/>
                  <a:pt x="416" y="0"/>
                  <a:pt x="576" y="48"/>
                </a:cubicBezTo>
                <a:cubicBezTo>
                  <a:pt x="736" y="96"/>
                  <a:pt x="872" y="200"/>
                  <a:pt x="960" y="288"/>
                </a:cubicBezTo>
                <a:cubicBezTo>
                  <a:pt x="1048" y="376"/>
                  <a:pt x="1104" y="480"/>
                  <a:pt x="1104" y="576"/>
                </a:cubicBezTo>
                <a:cubicBezTo>
                  <a:pt x="1104" y="672"/>
                  <a:pt x="1016" y="800"/>
                  <a:pt x="960" y="864"/>
                </a:cubicBezTo>
                <a:cubicBezTo>
                  <a:pt x="904" y="928"/>
                  <a:pt x="836" y="944"/>
                  <a:pt x="768" y="96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482" name="Text Box 10"/>
          <p:cNvSpPr txBox="1">
            <a:spLocks noChangeArrowheads="1"/>
          </p:cNvSpPr>
          <p:nvPr/>
        </p:nvSpPr>
        <p:spPr bwMode="auto">
          <a:xfrm>
            <a:off x="1030288" y="5562600"/>
            <a:ext cx="2474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Tensile Modulus  80 MPa</a:t>
            </a:r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5108575" y="5562600"/>
            <a:ext cx="2587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Tensile Modulus  500 MPa</a:t>
            </a:r>
          </a:p>
        </p:txBody>
      </p:sp>
    </p:spTree>
    <p:extLst>
      <p:ext uri="{BB962C8B-B14F-4D97-AF65-F5344CB8AC3E}">
        <p14:creationId xmlns:p14="http://schemas.microsoft.com/office/powerpoint/2010/main" val="177615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234218" y="656236"/>
            <a:ext cx="8864478" cy="122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Many fold improvement in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mechanical properties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by controlling partial pressure of constituents</a:t>
            </a:r>
            <a:endParaRPr kumimoji="0" lang="en-US" alt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pSp>
        <p:nvGrpSpPr>
          <p:cNvPr id="106500" name="Group 4"/>
          <p:cNvGrpSpPr>
            <a:grpSpLocks noChangeAspect="1"/>
          </p:cNvGrpSpPr>
          <p:nvPr/>
        </p:nvGrpSpPr>
        <p:grpSpPr bwMode="auto">
          <a:xfrm>
            <a:off x="1066800" y="1905000"/>
            <a:ext cx="6248400" cy="4876800"/>
            <a:chOff x="624" y="1248"/>
            <a:chExt cx="3936" cy="3072"/>
          </a:xfrm>
        </p:grpSpPr>
        <p:sp>
          <p:nvSpPr>
            <p:cNvPr id="106502" name="AutoShape 5"/>
            <p:cNvSpPr>
              <a:spLocks noChangeAspect="1" noChangeArrowheads="1" noTextEdit="1"/>
            </p:cNvSpPr>
            <p:nvPr/>
          </p:nvSpPr>
          <p:spPr bwMode="auto">
            <a:xfrm>
              <a:off x="624" y="1248"/>
              <a:ext cx="3936" cy="3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06503" name="Group 6"/>
            <p:cNvGrpSpPr>
              <a:grpSpLocks/>
            </p:cNvGrpSpPr>
            <p:nvPr/>
          </p:nvGrpSpPr>
          <p:grpSpPr bwMode="auto">
            <a:xfrm>
              <a:off x="908" y="1330"/>
              <a:ext cx="3523" cy="2711"/>
              <a:chOff x="908" y="1330"/>
              <a:chExt cx="3523" cy="2711"/>
            </a:xfrm>
          </p:grpSpPr>
          <p:sp>
            <p:nvSpPr>
              <p:cNvPr id="107016" name="Rectangle 7"/>
              <p:cNvSpPr>
                <a:spLocks noChangeArrowheads="1"/>
              </p:cNvSpPr>
              <p:nvPr/>
            </p:nvSpPr>
            <p:spPr bwMode="auto">
              <a:xfrm>
                <a:off x="1353" y="1330"/>
                <a:ext cx="3077" cy="2496"/>
              </a:xfrm>
              <a:prstGeom prst="rect">
                <a:avLst/>
              </a:prstGeom>
              <a:solidFill>
                <a:srgbClr val="FFFF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•"/>
                  <a:defRPr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–"/>
                  <a:defRPr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•"/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017" name="Rectangle 8"/>
              <p:cNvSpPr>
                <a:spLocks noChangeArrowheads="1"/>
              </p:cNvSpPr>
              <p:nvPr/>
            </p:nvSpPr>
            <p:spPr bwMode="auto">
              <a:xfrm>
                <a:off x="1323" y="3897"/>
                <a:ext cx="6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•"/>
                  <a:defRPr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–"/>
                  <a:defRPr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•"/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Times New Roman" panose="02020603050405020304" pitchFamily="18" charset="0"/>
                  </a:rPr>
                  <a:t>0</a:t>
                </a: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018" name="Rectangle 9"/>
              <p:cNvSpPr>
                <a:spLocks noChangeArrowheads="1"/>
              </p:cNvSpPr>
              <p:nvPr/>
            </p:nvSpPr>
            <p:spPr bwMode="auto">
              <a:xfrm>
                <a:off x="1733" y="3897"/>
                <a:ext cx="6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•"/>
                  <a:defRPr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–"/>
                  <a:defRPr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•"/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Times New Roman" panose="02020603050405020304" pitchFamily="18" charset="0"/>
                  </a:rPr>
                  <a:t>5</a:t>
                </a: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019" name="Rectangle 10"/>
              <p:cNvSpPr>
                <a:spLocks noChangeArrowheads="1"/>
              </p:cNvSpPr>
              <p:nvPr/>
            </p:nvSpPr>
            <p:spPr bwMode="auto">
              <a:xfrm>
                <a:off x="2113" y="3897"/>
                <a:ext cx="13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•"/>
                  <a:defRPr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–"/>
                  <a:defRPr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•"/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Times New Roman" panose="02020603050405020304" pitchFamily="18" charset="0"/>
                  </a:rPr>
                  <a:t>10</a:t>
                </a: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020" name="Rectangle 11"/>
              <p:cNvSpPr>
                <a:spLocks noChangeArrowheads="1"/>
              </p:cNvSpPr>
              <p:nvPr/>
            </p:nvSpPr>
            <p:spPr bwMode="auto">
              <a:xfrm>
                <a:off x="2523" y="3897"/>
                <a:ext cx="13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•"/>
                  <a:defRPr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–"/>
                  <a:defRPr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•"/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Times New Roman" panose="02020603050405020304" pitchFamily="18" charset="0"/>
                  </a:rPr>
                  <a:t>15</a:t>
                </a: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021" name="Rectangle 12"/>
              <p:cNvSpPr>
                <a:spLocks noChangeArrowheads="1"/>
              </p:cNvSpPr>
              <p:nvPr/>
            </p:nvSpPr>
            <p:spPr bwMode="auto">
              <a:xfrm>
                <a:off x="2934" y="3897"/>
                <a:ext cx="13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•"/>
                  <a:defRPr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–"/>
                  <a:defRPr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•"/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Times New Roman" panose="02020603050405020304" pitchFamily="18" charset="0"/>
                  </a:rPr>
                  <a:t>20</a:t>
                </a: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022" name="Rectangle 13"/>
              <p:cNvSpPr>
                <a:spLocks noChangeArrowheads="1"/>
              </p:cNvSpPr>
              <p:nvPr/>
            </p:nvSpPr>
            <p:spPr bwMode="auto">
              <a:xfrm>
                <a:off x="3344" y="3897"/>
                <a:ext cx="13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•"/>
                  <a:defRPr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–"/>
                  <a:defRPr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•"/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Times New Roman" panose="02020603050405020304" pitchFamily="18" charset="0"/>
                  </a:rPr>
                  <a:t>25</a:t>
                </a: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023" name="Rectangle 14"/>
              <p:cNvSpPr>
                <a:spLocks noChangeArrowheads="1"/>
              </p:cNvSpPr>
              <p:nvPr/>
            </p:nvSpPr>
            <p:spPr bwMode="auto">
              <a:xfrm>
                <a:off x="3754" y="3897"/>
                <a:ext cx="13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•"/>
                  <a:defRPr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–"/>
                  <a:defRPr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•"/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Times New Roman" panose="02020603050405020304" pitchFamily="18" charset="0"/>
                  </a:rPr>
                  <a:t>30</a:t>
                </a: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024" name="Rectangle 15"/>
              <p:cNvSpPr>
                <a:spLocks noChangeArrowheads="1"/>
              </p:cNvSpPr>
              <p:nvPr/>
            </p:nvSpPr>
            <p:spPr bwMode="auto">
              <a:xfrm>
                <a:off x="4164" y="3897"/>
                <a:ext cx="13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•"/>
                  <a:defRPr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–"/>
                  <a:defRPr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•"/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Times New Roman" panose="02020603050405020304" pitchFamily="18" charset="0"/>
                  </a:rPr>
                  <a:t>35</a:t>
                </a: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025" name="Rectangle 16"/>
              <p:cNvSpPr>
                <a:spLocks noChangeArrowheads="1"/>
              </p:cNvSpPr>
              <p:nvPr/>
            </p:nvSpPr>
            <p:spPr bwMode="auto">
              <a:xfrm>
                <a:off x="908" y="3075"/>
                <a:ext cx="361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•"/>
                  <a:defRPr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–"/>
                  <a:defRPr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•"/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Times New Roman" panose="02020603050405020304" pitchFamily="18" charset="0"/>
                  </a:rPr>
                  <a:t>5.0x10</a:t>
                </a: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026" name="Rectangle 17"/>
              <p:cNvSpPr>
                <a:spLocks noChangeArrowheads="1"/>
              </p:cNvSpPr>
              <p:nvPr/>
            </p:nvSpPr>
            <p:spPr bwMode="auto">
              <a:xfrm>
                <a:off x="1234" y="3056"/>
                <a:ext cx="4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•"/>
                  <a:defRPr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–"/>
                  <a:defRPr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•"/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Times New Roman" panose="02020603050405020304" pitchFamily="18" charset="0"/>
                  </a:rPr>
                  <a:t>6</a:t>
                </a: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027" name="Rectangle 18"/>
              <p:cNvSpPr>
                <a:spLocks noChangeArrowheads="1"/>
              </p:cNvSpPr>
              <p:nvPr/>
            </p:nvSpPr>
            <p:spPr bwMode="auto">
              <a:xfrm>
                <a:off x="908" y="2382"/>
                <a:ext cx="361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•"/>
                  <a:defRPr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–"/>
                  <a:defRPr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•"/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Times New Roman" panose="02020603050405020304" pitchFamily="18" charset="0"/>
                  </a:rPr>
                  <a:t>1.0x10</a:t>
                </a: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028" name="Rectangle 19"/>
              <p:cNvSpPr>
                <a:spLocks noChangeArrowheads="1"/>
              </p:cNvSpPr>
              <p:nvPr/>
            </p:nvSpPr>
            <p:spPr bwMode="auto">
              <a:xfrm>
                <a:off x="1234" y="2362"/>
                <a:ext cx="4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•"/>
                  <a:defRPr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–"/>
                  <a:defRPr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•"/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Times New Roman" panose="02020603050405020304" pitchFamily="18" charset="0"/>
                  </a:rPr>
                  <a:t>7</a:t>
                </a: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029" name="Rectangle 20"/>
              <p:cNvSpPr>
                <a:spLocks noChangeArrowheads="1"/>
              </p:cNvSpPr>
              <p:nvPr/>
            </p:nvSpPr>
            <p:spPr bwMode="auto">
              <a:xfrm>
                <a:off x="908" y="1688"/>
                <a:ext cx="361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•"/>
                  <a:defRPr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–"/>
                  <a:defRPr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•"/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Times New Roman" panose="02020603050405020304" pitchFamily="18" charset="0"/>
                  </a:rPr>
                  <a:t>1.5x10</a:t>
                </a: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030" name="Rectangle 21"/>
              <p:cNvSpPr>
                <a:spLocks noChangeArrowheads="1"/>
              </p:cNvSpPr>
              <p:nvPr/>
            </p:nvSpPr>
            <p:spPr bwMode="auto">
              <a:xfrm>
                <a:off x="1234" y="1669"/>
                <a:ext cx="4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•"/>
                  <a:defRPr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–"/>
                  <a:defRPr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•"/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Times New Roman" panose="02020603050405020304" pitchFamily="18" charset="0"/>
                  </a:rPr>
                  <a:t>7</a:t>
                </a: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031" name="Line 22"/>
              <p:cNvSpPr>
                <a:spLocks noChangeShapeType="1"/>
              </p:cNvSpPr>
              <p:nvPr/>
            </p:nvSpPr>
            <p:spPr bwMode="auto">
              <a:xfrm flipV="1">
                <a:off x="1353" y="3826"/>
                <a:ext cx="1" cy="4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32" name="Line 23"/>
              <p:cNvSpPr>
                <a:spLocks noChangeShapeType="1"/>
              </p:cNvSpPr>
              <p:nvPr/>
            </p:nvSpPr>
            <p:spPr bwMode="auto">
              <a:xfrm flipV="1">
                <a:off x="1558" y="3826"/>
                <a:ext cx="1" cy="24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33" name="Line 24"/>
              <p:cNvSpPr>
                <a:spLocks noChangeShapeType="1"/>
              </p:cNvSpPr>
              <p:nvPr/>
            </p:nvSpPr>
            <p:spPr bwMode="auto">
              <a:xfrm flipV="1">
                <a:off x="1763" y="3826"/>
                <a:ext cx="1" cy="4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34" name="Line 25"/>
              <p:cNvSpPr>
                <a:spLocks noChangeShapeType="1"/>
              </p:cNvSpPr>
              <p:nvPr/>
            </p:nvSpPr>
            <p:spPr bwMode="auto">
              <a:xfrm flipV="1">
                <a:off x="1969" y="3826"/>
                <a:ext cx="1" cy="24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35" name="Line 26"/>
              <p:cNvSpPr>
                <a:spLocks noChangeShapeType="1"/>
              </p:cNvSpPr>
              <p:nvPr/>
            </p:nvSpPr>
            <p:spPr bwMode="auto">
              <a:xfrm flipV="1">
                <a:off x="2174" y="3826"/>
                <a:ext cx="1" cy="4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36" name="Line 27"/>
              <p:cNvSpPr>
                <a:spLocks noChangeShapeType="1"/>
              </p:cNvSpPr>
              <p:nvPr/>
            </p:nvSpPr>
            <p:spPr bwMode="auto">
              <a:xfrm flipV="1">
                <a:off x="2379" y="3826"/>
                <a:ext cx="1" cy="24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37" name="Line 28"/>
              <p:cNvSpPr>
                <a:spLocks noChangeShapeType="1"/>
              </p:cNvSpPr>
              <p:nvPr/>
            </p:nvSpPr>
            <p:spPr bwMode="auto">
              <a:xfrm flipV="1">
                <a:off x="2584" y="3826"/>
                <a:ext cx="1" cy="4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38" name="Line 29"/>
              <p:cNvSpPr>
                <a:spLocks noChangeShapeType="1"/>
              </p:cNvSpPr>
              <p:nvPr/>
            </p:nvSpPr>
            <p:spPr bwMode="auto">
              <a:xfrm flipV="1">
                <a:off x="2789" y="3826"/>
                <a:ext cx="1" cy="24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39" name="Line 30"/>
              <p:cNvSpPr>
                <a:spLocks noChangeShapeType="1"/>
              </p:cNvSpPr>
              <p:nvPr/>
            </p:nvSpPr>
            <p:spPr bwMode="auto">
              <a:xfrm flipV="1">
                <a:off x="2994" y="3826"/>
                <a:ext cx="1" cy="4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40" name="Line 31"/>
              <p:cNvSpPr>
                <a:spLocks noChangeShapeType="1"/>
              </p:cNvSpPr>
              <p:nvPr/>
            </p:nvSpPr>
            <p:spPr bwMode="auto">
              <a:xfrm flipV="1">
                <a:off x="3199" y="3826"/>
                <a:ext cx="1" cy="24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41" name="Line 32"/>
              <p:cNvSpPr>
                <a:spLocks noChangeShapeType="1"/>
              </p:cNvSpPr>
              <p:nvPr/>
            </p:nvSpPr>
            <p:spPr bwMode="auto">
              <a:xfrm flipV="1">
                <a:off x="3404" y="3826"/>
                <a:ext cx="1" cy="4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42" name="Line 33"/>
              <p:cNvSpPr>
                <a:spLocks noChangeShapeType="1"/>
              </p:cNvSpPr>
              <p:nvPr/>
            </p:nvSpPr>
            <p:spPr bwMode="auto">
              <a:xfrm flipV="1">
                <a:off x="3609" y="3826"/>
                <a:ext cx="1" cy="24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43" name="Line 34"/>
              <p:cNvSpPr>
                <a:spLocks noChangeShapeType="1"/>
              </p:cNvSpPr>
              <p:nvPr/>
            </p:nvSpPr>
            <p:spPr bwMode="auto">
              <a:xfrm flipV="1">
                <a:off x="3814" y="3826"/>
                <a:ext cx="1" cy="4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44" name="Line 35"/>
              <p:cNvSpPr>
                <a:spLocks noChangeShapeType="1"/>
              </p:cNvSpPr>
              <p:nvPr/>
            </p:nvSpPr>
            <p:spPr bwMode="auto">
              <a:xfrm flipV="1">
                <a:off x="4020" y="3826"/>
                <a:ext cx="1" cy="24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45" name="Line 36"/>
              <p:cNvSpPr>
                <a:spLocks noChangeShapeType="1"/>
              </p:cNvSpPr>
              <p:nvPr/>
            </p:nvSpPr>
            <p:spPr bwMode="auto">
              <a:xfrm flipV="1">
                <a:off x="4225" y="3826"/>
                <a:ext cx="1" cy="4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46" name="Line 37"/>
              <p:cNvSpPr>
                <a:spLocks noChangeShapeType="1"/>
              </p:cNvSpPr>
              <p:nvPr/>
            </p:nvSpPr>
            <p:spPr bwMode="auto">
              <a:xfrm flipV="1">
                <a:off x="4430" y="3826"/>
                <a:ext cx="1" cy="24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47" name="Line 38"/>
              <p:cNvSpPr>
                <a:spLocks noChangeShapeType="1"/>
              </p:cNvSpPr>
              <p:nvPr/>
            </p:nvSpPr>
            <p:spPr bwMode="auto">
              <a:xfrm>
                <a:off x="1353" y="3826"/>
                <a:ext cx="3077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48" name="Line 39"/>
              <p:cNvSpPr>
                <a:spLocks noChangeShapeType="1"/>
              </p:cNvSpPr>
              <p:nvPr/>
            </p:nvSpPr>
            <p:spPr bwMode="auto">
              <a:xfrm>
                <a:off x="1328" y="3479"/>
                <a:ext cx="25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49" name="Line 40"/>
              <p:cNvSpPr>
                <a:spLocks noChangeShapeType="1"/>
              </p:cNvSpPr>
              <p:nvPr/>
            </p:nvSpPr>
            <p:spPr bwMode="auto">
              <a:xfrm>
                <a:off x="1304" y="3132"/>
                <a:ext cx="4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50" name="Line 41"/>
              <p:cNvSpPr>
                <a:spLocks noChangeShapeType="1"/>
              </p:cNvSpPr>
              <p:nvPr/>
            </p:nvSpPr>
            <p:spPr bwMode="auto">
              <a:xfrm>
                <a:off x="1328" y="2785"/>
                <a:ext cx="25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51" name="Line 42"/>
              <p:cNvSpPr>
                <a:spLocks noChangeShapeType="1"/>
              </p:cNvSpPr>
              <p:nvPr/>
            </p:nvSpPr>
            <p:spPr bwMode="auto">
              <a:xfrm>
                <a:off x="1304" y="2439"/>
                <a:ext cx="4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52" name="Line 43"/>
              <p:cNvSpPr>
                <a:spLocks noChangeShapeType="1"/>
              </p:cNvSpPr>
              <p:nvPr/>
            </p:nvSpPr>
            <p:spPr bwMode="auto">
              <a:xfrm>
                <a:off x="1328" y="2092"/>
                <a:ext cx="25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53" name="Line 44"/>
              <p:cNvSpPr>
                <a:spLocks noChangeShapeType="1"/>
              </p:cNvSpPr>
              <p:nvPr/>
            </p:nvSpPr>
            <p:spPr bwMode="auto">
              <a:xfrm>
                <a:off x="1304" y="1745"/>
                <a:ext cx="4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54" name="Line 45"/>
              <p:cNvSpPr>
                <a:spLocks noChangeShapeType="1"/>
              </p:cNvSpPr>
              <p:nvPr/>
            </p:nvSpPr>
            <p:spPr bwMode="auto">
              <a:xfrm>
                <a:off x="1328" y="1399"/>
                <a:ext cx="25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55" name="Line 46"/>
              <p:cNvSpPr>
                <a:spLocks noChangeShapeType="1"/>
              </p:cNvSpPr>
              <p:nvPr/>
            </p:nvSpPr>
            <p:spPr bwMode="auto">
              <a:xfrm flipV="1">
                <a:off x="1353" y="1330"/>
                <a:ext cx="1" cy="2496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56" name="Freeform 47"/>
              <p:cNvSpPr>
                <a:spLocks/>
              </p:cNvSpPr>
              <p:nvPr/>
            </p:nvSpPr>
            <p:spPr bwMode="auto">
              <a:xfrm>
                <a:off x="1376" y="1581"/>
                <a:ext cx="2662" cy="2245"/>
              </a:xfrm>
              <a:custGeom>
                <a:avLst/>
                <a:gdLst>
                  <a:gd name="T0" fmla="*/ 1 w 5323"/>
                  <a:gd name="T1" fmla="*/ 2 h 4489"/>
                  <a:gd name="T2" fmla="*/ 1 w 5323"/>
                  <a:gd name="T3" fmla="*/ 2 h 4489"/>
                  <a:gd name="T4" fmla="*/ 1 w 5323"/>
                  <a:gd name="T5" fmla="*/ 2 h 4489"/>
                  <a:gd name="T6" fmla="*/ 1 w 5323"/>
                  <a:gd name="T7" fmla="*/ 1 h 4489"/>
                  <a:gd name="T8" fmla="*/ 1 w 5323"/>
                  <a:gd name="T9" fmla="*/ 1 h 4489"/>
                  <a:gd name="T10" fmla="*/ 1 w 5323"/>
                  <a:gd name="T11" fmla="*/ 1 h 4489"/>
                  <a:gd name="T12" fmla="*/ 1 w 5323"/>
                  <a:gd name="T13" fmla="*/ 1 h 4489"/>
                  <a:gd name="T14" fmla="*/ 1 w 5323"/>
                  <a:gd name="T15" fmla="*/ 1 h 4489"/>
                  <a:gd name="T16" fmla="*/ 1 w 5323"/>
                  <a:gd name="T17" fmla="*/ 1 h 4489"/>
                  <a:gd name="T18" fmla="*/ 1 w 5323"/>
                  <a:gd name="T19" fmla="*/ 1 h 4489"/>
                  <a:gd name="T20" fmla="*/ 1 w 5323"/>
                  <a:gd name="T21" fmla="*/ 1 h 4489"/>
                  <a:gd name="T22" fmla="*/ 1 w 5323"/>
                  <a:gd name="T23" fmla="*/ 1 h 4489"/>
                  <a:gd name="T24" fmla="*/ 1 w 5323"/>
                  <a:gd name="T25" fmla="*/ 1 h 4489"/>
                  <a:gd name="T26" fmla="*/ 1 w 5323"/>
                  <a:gd name="T27" fmla="*/ 1 h 4489"/>
                  <a:gd name="T28" fmla="*/ 1 w 5323"/>
                  <a:gd name="T29" fmla="*/ 1 h 4489"/>
                  <a:gd name="T30" fmla="*/ 1 w 5323"/>
                  <a:gd name="T31" fmla="*/ 1 h 4489"/>
                  <a:gd name="T32" fmla="*/ 1 w 5323"/>
                  <a:gd name="T33" fmla="*/ 1 h 4489"/>
                  <a:gd name="T34" fmla="*/ 1 w 5323"/>
                  <a:gd name="T35" fmla="*/ 1 h 4489"/>
                  <a:gd name="T36" fmla="*/ 1 w 5323"/>
                  <a:gd name="T37" fmla="*/ 1 h 4489"/>
                  <a:gd name="T38" fmla="*/ 1 w 5323"/>
                  <a:gd name="T39" fmla="*/ 1 h 4489"/>
                  <a:gd name="T40" fmla="*/ 1 w 5323"/>
                  <a:gd name="T41" fmla="*/ 1 h 4489"/>
                  <a:gd name="T42" fmla="*/ 1 w 5323"/>
                  <a:gd name="T43" fmla="*/ 1 h 4489"/>
                  <a:gd name="T44" fmla="*/ 1 w 5323"/>
                  <a:gd name="T45" fmla="*/ 1 h 4489"/>
                  <a:gd name="T46" fmla="*/ 1 w 5323"/>
                  <a:gd name="T47" fmla="*/ 1 h 4489"/>
                  <a:gd name="T48" fmla="*/ 2 w 5323"/>
                  <a:gd name="T49" fmla="*/ 1 h 4489"/>
                  <a:gd name="T50" fmla="*/ 2 w 5323"/>
                  <a:gd name="T51" fmla="*/ 1 h 4489"/>
                  <a:gd name="T52" fmla="*/ 2 w 5323"/>
                  <a:gd name="T53" fmla="*/ 1 h 4489"/>
                  <a:gd name="T54" fmla="*/ 2 w 5323"/>
                  <a:gd name="T55" fmla="*/ 1 h 4489"/>
                  <a:gd name="T56" fmla="*/ 2 w 5323"/>
                  <a:gd name="T57" fmla="*/ 1 h 4489"/>
                  <a:gd name="T58" fmla="*/ 2 w 5323"/>
                  <a:gd name="T59" fmla="*/ 1 h 4489"/>
                  <a:gd name="T60" fmla="*/ 2 w 5323"/>
                  <a:gd name="T61" fmla="*/ 1 h 4489"/>
                  <a:gd name="T62" fmla="*/ 2 w 5323"/>
                  <a:gd name="T63" fmla="*/ 1 h 4489"/>
                  <a:gd name="T64" fmla="*/ 2 w 5323"/>
                  <a:gd name="T65" fmla="*/ 1 h 4489"/>
                  <a:gd name="T66" fmla="*/ 2 w 5323"/>
                  <a:gd name="T67" fmla="*/ 1 h 4489"/>
                  <a:gd name="T68" fmla="*/ 2 w 5323"/>
                  <a:gd name="T69" fmla="*/ 1 h 4489"/>
                  <a:gd name="T70" fmla="*/ 2 w 5323"/>
                  <a:gd name="T71" fmla="*/ 1 h 4489"/>
                  <a:gd name="T72" fmla="*/ 2 w 5323"/>
                  <a:gd name="T73" fmla="*/ 1 h 4489"/>
                  <a:gd name="T74" fmla="*/ 2 w 5323"/>
                  <a:gd name="T75" fmla="*/ 1 h 4489"/>
                  <a:gd name="T76" fmla="*/ 2 w 5323"/>
                  <a:gd name="T77" fmla="*/ 1 h 4489"/>
                  <a:gd name="T78" fmla="*/ 2 w 5323"/>
                  <a:gd name="T79" fmla="*/ 1 h 4489"/>
                  <a:gd name="T80" fmla="*/ 2 w 5323"/>
                  <a:gd name="T81" fmla="*/ 1 h 4489"/>
                  <a:gd name="T82" fmla="*/ 2 w 5323"/>
                  <a:gd name="T83" fmla="*/ 1 h 4489"/>
                  <a:gd name="T84" fmla="*/ 2 w 5323"/>
                  <a:gd name="T85" fmla="*/ 1 h 4489"/>
                  <a:gd name="T86" fmla="*/ 2 w 5323"/>
                  <a:gd name="T87" fmla="*/ 1 h 4489"/>
                  <a:gd name="T88" fmla="*/ 2 w 5323"/>
                  <a:gd name="T89" fmla="*/ 1 h 4489"/>
                  <a:gd name="T90" fmla="*/ 2 w 5323"/>
                  <a:gd name="T91" fmla="*/ 1 h 4489"/>
                  <a:gd name="T92" fmla="*/ 2 w 5323"/>
                  <a:gd name="T93" fmla="*/ 1 h 4489"/>
                  <a:gd name="T94" fmla="*/ 2 w 5323"/>
                  <a:gd name="T95" fmla="*/ 1 h 4489"/>
                  <a:gd name="T96" fmla="*/ 3 w 5323"/>
                  <a:gd name="T97" fmla="*/ 1 h 4489"/>
                  <a:gd name="T98" fmla="*/ 3 w 5323"/>
                  <a:gd name="T99" fmla="*/ 1 h 4489"/>
                  <a:gd name="T100" fmla="*/ 3 w 5323"/>
                  <a:gd name="T101" fmla="*/ 1 h 4489"/>
                  <a:gd name="T102" fmla="*/ 3 w 5323"/>
                  <a:gd name="T103" fmla="*/ 1 h 4489"/>
                  <a:gd name="T104" fmla="*/ 3 w 5323"/>
                  <a:gd name="T105" fmla="*/ 1 h 4489"/>
                  <a:gd name="T106" fmla="*/ 3 w 5323"/>
                  <a:gd name="T107" fmla="*/ 1 h 4489"/>
                  <a:gd name="T108" fmla="*/ 3 w 5323"/>
                  <a:gd name="T109" fmla="*/ 1 h 4489"/>
                  <a:gd name="T110" fmla="*/ 3 w 5323"/>
                  <a:gd name="T111" fmla="*/ 1 h 4489"/>
                  <a:gd name="T112" fmla="*/ 3 w 5323"/>
                  <a:gd name="T113" fmla="*/ 1 h 4489"/>
                  <a:gd name="T114" fmla="*/ 3 w 5323"/>
                  <a:gd name="T115" fmla="*/ 1 h 4489"/>
                  <a:gd name="T116" fmla="*/ 3 w 5323"/>
                  <a:gd name="T117" fmla="*/ 1 h 4489"/>
                  <a:gd name="T118" fmla="*/ 3 w 5323"/>
                  <a:gd name="T119" fmla="*/ 1 h 4489"/>
                  <a:gd name="T120" fmla="*/ 3 w 5323"/>
                  <a:gd name="T121" fmla="*/ 1 h 4489"/>
                  <a:gd name="T122" fmla="*/ 3 w 5323"/>
                  <a:gd name="T123" fmla="*/ 1 h 448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5323" h="4489">
                    <a:moveTo>
                      <a:pt x="0" y="4489"/>
                    </a:moveTo>
                    <a:lnTo>
                      <a:pt x="12" y="4340"/>
                    </a:lnTo>
                    <a:lnTo>
                      <a:pt x="19" y="4285"/>
                    </a:lnTo>
                    <a:lnTo>
                      <a:pt x="32" y="4136"/>
                    </a:lnTo>
                    <a:lnTo>
                      <a:pt x="39" y="4117"/>
                    </a:lnTo>
                    <a:lnTo>
                      <a:pt x="52" y="3987"/>
                    </a:lnTo>
                    <a:lnTo>
                      <a:pt x="66" y="3875"/>
                    </a:lnTo>
                    <a:lnTo>
                      <a:pt x="73" y="3819"/>
                    </a:lnTo>
                    <a:lnTo>
                      <a:pt x="86" y="3614"/>
                    </a:lnTo>
                    <a:lnTo>
                      <a:pt x="92" y="3651"/>
                    </a:lnTo>
                    <a:lnTo>
                      <a:pt x="106" y="3521"/>
                    </a:lnTo>
                    <a:lnTo>
                      <a:pt x="120" y="3371"/>
                    </a:lnTo>
                    <a:lnTo>
                      <a:pt x="127" y="3316"/>
                    </a:lnTo>
                    <a:lnTo>
                      <a:pt x="140" y="3204"/>
                    </a:lnTo>
                    <a:lnTo>
                      <a:pt x="148" y="3148"/>
                    </a:lnTo>
                    <a:lnTo>
                      <a:pt x="160" y="3055"/>
                    </a:lnTo>
                    <a:lnTo>
                      <a:pt x="174" y="2924"/>
                    </a:lnTo>
                    <a:lnTo>
                      <a:pt x="181" y="2887"/>
                    </a:lnTo>
                    <a:lnTo>
                      <a:pt x="194" y="2738"/>
                    </a:lnTo>
                    <a:lnTo>
                      <a:pt x="201" y="2738"/>
                    </a:lnTo>
                    <a:lnTo>
                      <a:pt x="214" y="2608"/>
                    </a:lnTo>
                    <a:lnTo>
                      <a:pt x="228" y="2515"/>
                    </a:lnTo>
                    <a:lnTo>
                      <a:pt x="235" y="2459"/>
                    </a:lnTo>
                    <a:lnTo>
                      <a:pt x="249" y="2385"/>
                    </a:lnTo>
                    <a:lnTo>
                      <a:pt x="255" y="2328"/>
                    </a:lnTo>
                    <a:lnTo>
                      <a:pt x="269" y="2254"/>
                    </a:lnTo>
                    <a:lnTo>
                      <a:pt x="275" y="2217"/>
                    </a:lnTo>
                    <a:lnTo>
                      <a:pt x="287" y="2105"/>
                    </a:lnTo>
                    <a:lnTo>
                      <a:pt x="302" y="2030"/>
                    </a:lnTo>
                    <a:lnTo>
                      <a:pt x="307" y="1993"/>
                    </a:lnTo>
                    <a:lnTo>
                      <a:pt x="322" y="1900"/>
                    </a:lnTo>
                    <a:lnTo>
                      <a:pt x="329" y="1881"/>
                    </a:lnTo>
                    <a:lnTo>
                      <a:pt x="341" y="1807"/>
                    </a:lnTo>
                    <a:lnTo>
                      <a:pt x="356" y="1695"/>
                    </a:lnTo>
                    <a:lnTo>
                      <a:pt x="361" y="1677"/>
                    </a:lnTo>
                    <a:lnTo>
                      <a:pt x="374" y="1620"/>
                    </a:lnTo>
                    <a:lnTo>
                      <a:pt x="381" y="1583"/>
                    </a:lnTo>
                    <a:lnTo>
                      <a:pt x="395" y="1528"/>
                    </a:lnTo>
                    <a:lnTo>
                      <a:pt x="409" y="1416"/>
                    </a:lnTo>
                    <a:lnTo>
                      <a:pt x="417" y="1379"/>
                    </a:lnTo>
                    <a:lnTo>
                      <a:pt x="429" y="1304"/>
                    </a:lnTo>
                    <a:lnTo>
                      <a:pt x="436" y="1285"/>
                    </a:lnTo>
                    <a:lnTo>
                      <a:pt x="449" y="1230"/>
                    </a:lnTo>
                    <a:lnTo>
                      <a:pt x="465" y="1173"/>
                    </a:lnTo>
                    <a:lnTo>
                      <a:pt x="469" y="1155"/>
                    </a:lnTo>
                    <a:lnTo>
                      <a:pt x="485" y="1081"/>
                    </a:lnTo>
                    <a:lnTo>
                      <a:pt x="489" y="1062"/>
                    </a:lnTo>
                    <a:lnTo>
                      <a:pt x="503" y="1024"/>
                    </a:lnTo>
                    <a:lnTo>
                      <a:pt x="517" y="969"/>
                    </a:lnTo>
                    <a:lnTo>
                      <a:pt x="524" y="932"/>
                    </a:lnTo>
                    <a:lnTo>
                      <a:pt x="537" y="894"/>
                    </a:lnTo>
                    <a:lnTo>
                      <a:pt x="544" y="875"/>
                    </a:lnTo>
                    <a:lnTo>
                      <a:pt x="557" y="838"/>
                    </a:lnTo>
                    <a:lnTo>
                      <a:pt x="564" y="801"/>
                    </a:lnTo>
                    <a:lnTo>
                      <a:pt x="578" y="745"/>
                    </a:lnTo>
                    <a:lnTo>
                      <a:pt x="591" y="764"/>
                    </a:lnTo>
                    <a:lnTo>
                      <a:pt x="598" y="708"/>
                    </a:lnTo>
                    <a:lnTo>
                      <a:pt x="612" y="671"/>
                    </a:lnTo>
                    <a:lnTo>
                      <a:pt x="618" y="652"/>
                    </a:lnTo>
                    <a:lnTo>
                      <a:pt x="632" y="652"/>
                    </a:lnTo>
                    <a:lnTo>
                      <a:pt x="646" y="596"/>
                    </a:lnTo>
                    <a:lnTo>
                      <a:pt x="652" y="596"/>
                    </a:lnTo>
                    <a:lnTo>
                      <a:pt x="666" y="540"/>
                    </a:lnTo>
                    <a:lnTo>
                      <a:pt x="672" y="559"/>
                    </a:lnTo>
                    <a:lnTo>
                      <a:pt x="685" y="522"/>
                    </a:lnTo>
                    <a:lnTo>
                      <a:pt x="699" y="522"/>
                    </a:lnTo>
                    <a:lnTo>
                      <a:pt x="706" y="503"/>
                    </a:lnTo>
                    <a:lnTo>
                      <a:pt x="719" y="485"/>
                    </a:lnTo>
                    <a:lnTo>
                      <a:pt x="726" y="465"/>
                    </a:lnTo>
                    <a:lnTo>
                      <a:pt x="739" y="465"/>
                    </a:lnTo>
                    <a:lnTo>
                      <a:pt x="753" y="447"/>
                    </a:lnTo>
                    <a:lnTo>
                      <a:pt x="760" y="428"/>
                    </a:lnTo>
                    <a:lnTo>
                      <a:pt x="773" y="410"/>
                    </a:lnTo>
                    <a:lnTo>
                      <a:pt x="780" y="410"/>
                    </a:lnTo>
                    <a:lnTo>
                      <a:pt x="794" y="410"/>
                    </a:lnTo>
                    <a:lnTo>
                      <a:pt x="800" y="410"/>
                    </a:lnTo>
                    <a:lnTo>
                      <a:pt x="812" y="410"/>
                    </a:lnTo>
                    <a:lnTo>
                      <a:pt x="827" y="391"/>
                    </a:lnTo>
                    <a:lnTo>
                      <a:pt x="834" y="410"/>
                    </a:lnTo>
                    <a:lnTo>
                      <a:pt x="848" y="391"/>
                    </a:lnTo>
                    <a:lnTo>
                      <a:pt x="853" y="410"/>
                    </a:lnTo>
                    <a:lnTo>
                      <a:pt x="866" y="373"/>
                    </a:lnTo>
                    <a:lnTo>
                      <a:pt x="880" y="391"/>
                    </a:lnTo>
                    <a:lnTo>
                      <a:pt x="886" y="354"/>
                    </a:lnTo>
                    <a:lnTo>
                      <a:pt x="900" y="410"/>
                    </a:lnTo>
                    <a:lnTo>
                      <a:pt x="907" y="447"/>
                    </a:lnTo>
                    <a:lnTo>
                      <a:pt x="922" y="428"/>
                    </a:lnTo>
                    <a:lnTo>
                      <a:pt x="933" y="447"/>
                    </a:lnTo>
                    <a:lnTo>
                      <a:pt x="941" y="428"/>
                    </a:lnTo>
                    <a:lnTo>
                      <a:pt x="954" y="428"/>
                    </a:lnTo>
                    <a:lnTo>
                      <a:pt x="961" y="391"/>
                    </a:lnTo>
                    <a:lnTo>
                      <a:pt x="974" y="485"/>
                    </a:lnTo>
                    <a:lnTo>
                      <a:pt x="987" y="447"/>
                    </a:lnTo>
                    <a:lnTo>
                      <a:pt x="994" y="447"/>
                    </a:lnTo>
                    <a:lnTo>
                      <a:pt x="1007" y="447"/>
                    </a:lnTo>
                    <a:lnTo>
                      <a:pt x="1014" y="465"/>
                    </a:lnTo>
                    <a:lnTo>
                      <a:pt x="1027" y="428"/>
                    </a:lnTo>
                    <a:lnTo>
                      <a:pt x="1041" y="428"/>
                    </a:lnTo>
                    <a:lnTo>
                      <a:pt x="1048" y="428"/>
                    </a:lnTo>
                    <a:lnTo>
                      <a:pt x="1061" y="410"/>
                    </a:lnTo>
                    <a:lnTo>
                      <a:pt x="1068" y="428"/>
                    </a:lnTo>
                    <a:lnTo>
                      <a:pt x="1080" y="428"/>
                    </a:lnTo>
                    <a:lnTo>
                      <a:pt x="1088" y="428"/>
                    </a:lnTo>
                    <a:lnTo>
                      <a:pt x="1100" y="447"/>
                    </a:lnTo>
                    <a:lnTo>
                      <a:pt x="1114" y="447"/>
                    </a:lnTo>
                    <a:lnTo>
                      <a:pt x="1120" y="447"/>
                    </a:lnTo>
                    <a:lnTo>
                      <a:pt x="1134" y="447"/>
                    </a:lnTo>
                    <a:lnTo>
                      <a:pt x="1140" y="428"/>
                    </a:lnTo>
                    <a:lnTo>
                      <a:pt x="1154" y="447"/>
                    </a:lnTo>
                    <a:lnTo>
                      <a:pt x="1168" y="447"/>
                    </a:lnTo>
                    <a:lnTo>
                      <a:pt x="1174" y="465"/>
                    </a:lnTo>
                    <a:lnTo>
                      <a:pt x="1187" y="447"/>
                    </a:lnTo>
                    <a:lnTo>
                      <a:pt x="1194" y="447"/>
                    </a:lnTo>
                    <a:lnTo>
                      <a:pt x="1208" y="447"/>
                    </a:lnTo>
                    <a:lnTo>
                      <a:pt x="1221" y="465"/>
                    </a:lnTo>
                    <a:lnTo>
                      <a:pt x="1227" y="465"/>
                    </a:lnTo>
                    <a:lnTo>
                      <a:pt x="1241" y="485"/>
                    </a:lnTo>
                    <a:lnTo>
                      <a:pt x="1248" y="503"/>
                    </a:lnTo>
                    <a:lnTo>
                      <a:pt x="1261" y="485"/>
                    </a:lnTo>
                    <a:lnTo>
                      <a:pt x="1273" y="503"/>
                    </a:lnTo>
                    <a:lnTo>
                      <a:pt x="1280" y="485"/>
                    </a:lnTo>
                    <a:lnTo>
                      <a:pt x="1293" y="522"/>
                    </a:lnTo>
                    <a:lnTo>
                      <a:pt x="1300" y="503"/>
                    </a:lnTo>
                    <a:lnTo>
                      <a:pt x="1313" y="503"/>
                    </a:lnTo>
                    <a:lnTo>
                      <a:pt x="1320" y="503"/>
                    </a:lnTo>
                    <a:lnTo>
                      <a:pt x="1334" y="540"/>
                    </a:lnTo>
                    <a:lnTo>
                      <a:pt x="1349" y="522"/>
                    </a:lnTo>
                    <a:lnTo>
                      <a:pt x="1354" y="503"/>
                    </a:lnTo>
                    <a:lnTo>
                      <a:pt x="1368" y="540"/>
                    </a:lnTo>
                    <a:lnTo>
                      <a:pt x="1375" y="540"/>
                    </a:lnTo>
                    <a:lnTo>
                      <a:pt x="1390" y="522"/>
                    </a:lnTo>
                    <a:lnTo>
                      <a:pt x="1402" y="522"/>
                    </a:lnTo>
                    <a:lnTo>
                      <a:pt x="1410" y="540"/>
                    </a:lnTo>
                    <a:lnTo>
                      <a:pt x="1422" y="540"/>
                    </a:lnTo>
                    <a:lnTo>
                      <a:pt x="1429" y="559"/>
                    </a:lnTo>
                    <a:lnTo>
                      <a:pt x="1444" y="559"/>
                    </a:lnTo>
                    <a:lnTo>
                      <a:pt x="1456" y="577"/>
                    </a:lnTo>
                    <a:lnTo>
                      <a:pt x="1463" y="596"/>
                    </a:lnTo>
                    <a:lnTo>
                      <a:pt x="1476" y="559"/>
                    </a:lnTo>
                    <a:lnTo>
                      <a:pt x="1483" y="559"/>
                    </a:lnTo>
                    <a:lnTo>
                      <a:pt x="1496" y="577"/>
                    </a:lnTo>
                    <a:lnTo>
                      <a:pt x="1509" y="596"/>
                    </a:lnTo>
                    <a:lnTo>
                      <a:pt x="1517" y="596"/>
                    </a:lnTo>
                    <a:lnTo>
                      <a:pt x="1530" y="577"/>
                    </a:lnTo>
                    <a:lnTo>
                      <a:pt x="1536" y="577"/>
                    </a:lnTo>
                    <a:lnTo>
                      <a:pt x="1550" y="614"/>
                    </a:lnTo>
                    <a:lnTo>
                      <a:pt x="1564" y="577"/>
                    </a:lnTo>
                    <a:lnTo>
                      <a:pt x="1570" y="577"/>
                    </a:lnTo>
                    <a:lnTo>
                      <a:pt x="1584" y="559"/>
                    </a:lnTo>
                    <a:lnTo>
                      <a:pt x="1590" y="596"/>
                    </a:lnTo>
                    <a:lnTo>
                      <a:pt x="1602" y="614"/>
                    </a:lnTo>
                    <a:lnTo>
                      <a:pt x="1611" y="577"/>
                    </a:lnTo>
                    <a:lnTo>
                      <a:pt x="1624" y="596"/>
                    </a:lnTo>
                    <a:lnTo>
                      <a:pt x="1636" y="577"/>
                    </a:lnTo>
                    <a:lnTo>
                      <a:pt x="1644" y="577"/>
                    </a:lnTo>
                    <a:lnTo>
                      <a:pt x="1656" y="596"/>
                    </a:lnTo>
                    <a:lnTo>
                      <a:pt x="1665" y="596"/>
                    </a:lnTo>
                    <a:lnTo>
                      <a:pt x="1679" y="596"/>
                    </a:lnTo>
                    <a:lnTo>
                      <a:pt x="1692" y="577"/>
                    </a:lnTo>
                    <a:lnTo>
                      <a:pt x="1699" y="614"/>
                    </a:lnTo>
                    <a:lnTo>
                      <a:pt x="1713" y="577"/>
                    </a:lnTo>
                    <a:lnTo>
                      <a:pt x="1719" y="577"/>
                    </a:lnTo>
                    <a:lnTo>
                      <a:pt x="1733" y="577"/>
                    </a:lnTo>
                    <a:lnTo>
                      <a:pt x="1746" y="577"/>
                    </a:lnTo>
                    <a:lnTo>
                      <a:pt x="1754" y="596"/>
                    </a:lnTo>
                    <a:lnTo>
                      <a:pt x="1767" y="596"/>
                    </a:lnTo>
                    <a:lnTo>
                      <a:pt x="1774" y="596"/>
                    </a:lnTo>
                    <a:lnTo>
                      <a:pt x="1788" y="596"/>
                    </a:lnTo>
                    <a:lnTo>
                      <a:pt x="1801" y="577"/>
                    </a:lnTo>
                    <a:lnTo>
                      <a:pt x="1808" y="577"/>
                    </a:lnTo>
                    <a:lnTo>
                      <a:pt x="1821" y="596"/>
                    </a:lnTo>
                    <a:lnTo>
                      <a:pt x="1828" y="614"/>
                    </a:lnTo>
                    <a:lnTo>
                      <a:pt x="1841" y="596"/>
                    </a:lnTo>
                    <a:lnTo>
                      <a:pt x="1853" y="614"/>
                    </a:lnTo>
                    <a:lnTo>
                      <a:pt x="1861" y="614"/>
                    </a:lnTo>
                    <a:lnTo>
                      <a:pt x="1875" y="596"/>
                    </a:lnTo>
                    <a:lnTo>
                      <a:pt x="1880" y="596"/>
                    </a:lnTo>
                    <a:lnTo>
                      <a:pt x="1895" y="596"/>
                    </a:lnTo>
                    <a:lnTo>
                      <a:pt x="1902" y="614"/>
                    </a:lnTo>
                    <a:lnTo>
                      <a:pt x="1914" y="596"/>
                    </a:lnTo>
                    <a:lnTo>
                      <a:pt x="1929" y="596"/>
                    </a:lnTo>
                    <a:lnTo>
                      <a:pt x="1936" y="596"/>
                    </a:lnTo>
                    <a:lnTo>
                      <a:pt x="1949" y="614"/>
                    </a:lnTo>
                    <a:lnTo>
                      <a:pt x="1956" y="614"/>
                    </a:lnTo>
                    <a:lnTo>
                      <a:pt x="1968" y="614"/>
                    </a:lnTo>
                    <a:lnTo>
                      <a:pt x="1981" y="614"/>
                    </a:lnTo>
                    <a:lnTo>
                      <a:pt x="1988" y="596"/>
                    </a:lnTo>
                    <a:lnTo>
                      <a:pt x="2002" y="596"/>
                    </a:lnTo>
                    <a:lnTo>
                      <a:pt x="2010" y="614"/>
                    </a:lnTo>
                    <a:lnTo>
                      <a:pt x="2024" y="614"/>
                    </a:lnTo>
                    <a:lnTo>
                      <a:pt x="2036" y="614"/>
                    </a:lnTo>
                    <a:lnTo>
                      <a:pt x="2042" y="634"/>
                    </a:lnTo>
                    <a:lnTo>
                      <a:pt x="2056" y="634"/>
                    </a:lnTo>
                    <a:lnTo>
                      <a:pt x="2063" y="596"/>
                    </a:lnTo>
                    <a:lnTo>
                      <a:pt x="2076" y="614"/>
                    </a:lnTo>
                    <a:lnTo>
                      <a:pt x="2090" y="596"/>
                    </a:lnTo>
                    <a:lnTo>
                      <a:pt x="2096" y="614"/>
                    </a:lnTo>
                    <a:lnTo>
                      <a:pt x="2110" y="596"/>
                    </a:lnTo>
                    <a:lnTo>
                      <a:pt x="2117" y="614"/>
                    </a:lnTo>
                    <a:lnTo>
                      <a:pt x="2130" y="596"/>
                    </a:lnTo>
                    <a:lnTo>
                      <a:pt x="2137" y="596"/>
                    </a:lnTo>
                    <a:lnTo>
                      <a:pt x="2150" y="577"/>
                    </a:lnTo>
                    <a:lnTo>
                      <a:pt x="2163" y="596"/>
                    </a:lnTo>
                    <a:lnTo>
                      <a:pt x="2170" y="614"/>
                    </a:lnTo>
                    <a:lnTo>
                      <a:pt x="2184" y="577"/>
                    </a:lnTo>
                    <a:lnTo>
                      <a:pt x="2191" y="596"/>
                    </a:lnTo>
                    <a:lnTo>
                      <a:pt x="2202" y="614"/>
                    </a:lnTo>
                    <a:lnTo>
                      <a:pt x="2217" y="596"/>
                    </a:lnTo>
                    <a:lnTo>
                      <a:pt x="2224" y="596"/>
                    </a:lnTo>
                    <a:lnTo>
                      <a:pt x="2236" y="596"/>
                    </a:lnTo>
                    <a:lnTo>
                      <a:pt x="2244" y="596"/>
                    </a:lnTo>
                    <a:lnTo>
                      <a:pt x="2258" y="596"/>
                    </a:lnTo>
                    <a:lnTo>
                      <a:pt x="2271" y="577"/>
                    </a:lnTo>
                    <a:lnTo>
                      <a:pt x="2278" y="577"/>
                    </a:lnTo>
                    <a:lnTo>
                      <a:pt x="2292" y="596"/>
                    </a:lnTo>
                    <a:lnTo>
                      <a:pt x="2297" y="596"/>
                    </a:lnTo>
                    <a:lnTo>
                      <a:pt x="2310" y="577"/>
                    </a:lnTo>
                    <a:lnTo>
                      <a:pt x="2324" y="577"/>
                    </a:lnTo>
                    <a:lnTo>
                      <a:pt x="2332" y="596"/>
                    </a:lnTo>
                    <a:lnTo>
                      <a:pt x="2344" y="577"/>
                    </a:lnTo>
                    <a:lnTo>
                      <a:pt x="2351" y="577"/>
                    </a:lnTo>
                    <a:lnTo>
                      <a:pt x="2364" y="614"/>
                    </a:lnTo>
                    <a:lnTo>
                      <a:pt x="2378" y="540"/>
                    </a:lnTo>
                    <a:lnTo>
                      <a:pt x="2385" y="577"/>
                    </a:lnTo>
                    <a:lnTo>
                      <a:pt x="2398" y="596"/>
                    </a:lnTo>
                    <a:lnTo>
                      <a:pt x="2405" y="596"/>
                    </a:lnTo>
                    <a:lnTo>
                      <a:pt x="2418" y="596"/>
                    </a:lnTo>
                    <a:lnTo>
                      <a:pt x="2425" y="577"/>
                    </a:lnTo>
                    <a:lnTo>
                      <a:pt x="2438" y="596"/>
                    </a:lnTo>
                    <a:lnTo>
                      <a:pt x="2451" y="577"/>
                    </a:lnTo>
                    <a:lnTo>
                      <a:pt x="2458" y="596"/>
                    </a:lnTo>
                    <a:lnTo>
                      <a:pt x="2472" y="577"/>
                    </a:lnTo>
                    <a:lnTo>
                      <a:pt x="2478" y="614"/>
                    </a:lnTo>
                    <a:lnTo>
                      <a:pt x="2490" y="596"/>
                    </a:lnTo>
                    <a:lnTo>
                      <a:pt x="2503" y="596"/>
                    </a:lnTo>
                    <a:lnTo>
                      <a:pt x="2510" y="596"/>
                    </a:lnTo>
                    <a:lnTo>
                      <a:pt x="2524" y="614"/>
                    </a:lnTo>
                    <a:lnTo>
                      <a:pt x="2530" y="614"/>
                    </a:lnTo>
                    <a:lnTo>
                      <a:pt x="2544" y="596"/>
                    </a:lnTo>
                    <a:lnTo>
                      <a:pt x="2558" y="596"/>
                    </a:lnTo>
                    <a:lnTo>
                      <a:pt x="2564" y="596"/>
                    </a:lnTo>
                    <a:lnTo>
                      <a:pt x="2578" y="614"/>
                    </a:lnTo>
                    <a:lnTo>
                      <a:pt x="2585" y="596"/>
                    </a:lnTo>
                    <a:lnTo>
                      <a:pt x="2598" y="614"/>
                    </a:lnTo>
                    <a:lnTo>
                      <a:pt x="2611" y="596"/>
                    </a:lnTo>
                    <a:lnTo>
                      <a:pt x="2618" y="614"/>
                    </a:lnTo>
                    <a:lnTo>
                      <a:pt x="2631" y="596"/>
                    </a:lnTo>
                    <a:lnTo>
                      <a:pt x="2639" y="614"/>
                    </a:lnTo>
                    <a:lnTo>
                      <a:pt x="2652" y="596"/>
                    </a:lnTo>
                    <a:lnTo>
                      <a:pt x="2665" y="614"/>
                    </a:lnTo>
                    <a:lnTo>
                      <a:pt x="2672" y="596"/>
                    </a:lnTo>
                    <a:lnTo>
                      <a:pt x="2686" y="596"/>
                    </a:lnTo>
                    <a:lnTo>
                      <a:pt x="2693" y="596"/>
                    </a:lnTo>
                    <a:lnTo>
                      <a:pt x="2706" y="577"/>
                    </a:lnTo>
                    <a:lnTo>
                      <a:pt x="2712" y="596"/>
                    </a:lnTo>
                    <a:lnTo>
                      <a:pt x="2726" y="614"/>
                    </a:lnTo>
                    <a:lnTo>
                      <a:pt x="2739" y="614"/>
                    </a:lnTo>
                    <a:lnTo>
                      <a:pt x="2746" y="596"/>
                    </a:lnTo>
                    <a:lnTo>
                      <a:pt x="2760" y="577"/>
                    </a:lnTo>
                    <a:lnTo>
                      <a:pt x="2766" y="596"/>
                    </a:lnTo>
                    <a:lnTo>
                      <a:pt x="2778" y="614"/>
                    </a:lnTo>
                    <a:lnTo>
                      <a:pt x="2793" y="577"/>
                    </a:lnTo>
                    <a:lnTo>
                      <a:pt x="2798" y="596"/>
                    </a:lnTo>
                    <a:lnTo>
                      <a:pt x="2814" y="577"/>
                    </a:lnTo>
                    <a:lnTo>
                      <a:pt x="2821" y="577"/>
                    </a:lnTo>
                    <a:lnTo>
                      <a:pt x="2834" y="596"/>
                    </a:lnTo>
                    <a:lnTo>
                      <a:pt x="2848" y="577"/>
                    </a:lnTo>
                    <a:lnTo>
                      <a:pt x="2855" y="559"/>
                    </a:lnTo>
                    <a:lnTo>
                      <a:pt x="2868" y="577"/>
                    </a:lnTo>
                    <a:lnTo>
                      <a:pt x="2875" y="559"/>
                    </a:lnTo>
                    <a:lnTo>
                      <a:pt x="2886" y="577"/>
                    </a:lnTo>
                    <a:lnTo>
                      <a:pt x="2899" y="596"/>
                    </a:lnTo>
                    <a:lnTo>
                      <a:pt x="2906" y="577"/>
                    </a:lnTo>
                    <a:lnTo>
                      <a:pt x="2920" y="577"/>
                    </a:lnTo>
                    <a:lnTo>
                      <a:pt x="2927" y="559"/>
                    </a:lnTo>
                    <a:lnTo>
                      <a:pt x="2941" y="559"/>
                    </a:lnTo>
                    <a:lnTo>
                      <a:pt x="2946" y="559"/>
                    </a:lnTo>
                    <a:lnTo>
                      <a:pt x="2961" y="577"/>
                    </a:lnTo>
                    <a:lnTo>
                      <a:pt x="2974" y="559"/>
                    </a:lnTo>
                    <a:lnTo>
                      <a:pt x="2981" y="559"/>
                    </a:lnTo>
                    <a:lnTo>
                      <a:pt x="2994" y="559"/>
                    </a:lnTo>
                    <a:lnTo>
                      <a:pt x="3001" y="540"/>
                    </a:lnTo>
                    <a:lnTo>
                      <a:pt x="3014" y="540"/>
                    </a:lnTo>
                    <a:lnTo>
                      <a:pt x="3028" y="540"/>
                    </a:lnTo>
                    <a:lnTo>
                      <a:pt x="3034" y="540"/>
                    </a:lnTo>
                    <a:lnTo>
                      <a:pt x="3046" y="540"/>
                    </a:lnTo>
                    <a:lnTo>
                      <a:pt x="3054" y="540"/>
                    </a:lnTo>
                    <a:lnTo>
                      <a:pt x="3066" y="540"/>
                    </a:lnTo>
                    <a:lnTo>
                      <a:pt x="3080" y="540"/>
                    </a:lnTo>
                    <a:lnTo>
                      <a:pt x="3088" y="559"/>
                    </a:lnTo>
                    <a:lnTo>
                      <a:pt x="3100" y="522"/>
                    </a:lnTo>
                    <a:lnTo>
                      <a:pt x="3107" y="522"/>
                    </a:lnTo>
                    <a:lnTo>
                      <a:pt x="3122" y="540"/>
                    </a:lnTo>
                    <a:lnTo>
                      <a:pt x="3134" y="540"/>
                    </a:lnTo>
                    <a:lnTo>
                      <a:pt x="3141" y="559"/>
                    </a:lnTo>
                    <a:lnTo>
                      <a:pt x="3156" y="522"/>
                    </a:lnTo>
                    <a:lnTo>
                      <a:pt x="3161" y="522"/>
                    </a:lnTo>
                    <a:lnTo>
                      <a:pt x="3176" y="540"/>
                    </a:lnTo>
                    <a:lnTo>
                      <a:pt x="3190" y="522"/>
                    </a:lnTo>
                    <a:lnTo>
                      <a:pt x="3195" y="522"/>
                    </a:lnTo>
                    <a:lnTo>
                      <a:pt x="3210" y="503"/>
                    </a:lnTo>
                    <a:lnTo>
                      <a:pt x="3215" y="522"/>
                    </a:lnTo>
                    <a:lnTo>
                      <a:pt x="3228" y="522"/>
                    </a:lnTo>
                    <a:lnTo>
                      <a:pt x="3235" y="503"/>
                    </a:lnTo>
                    <a:lnTo>
                      <a:pt x="3248" y="503"/>
                    </a:lnTo>
                    <a:lnTo>
                      <a:pt x="3262" y="503"/>
                    </a:lnTo>
                    <a:lnTo>
                      <a:pt x="3269" y="485"/>
                    </a:lnTo>
                    <a:lnTo>
                      <a:pt x="3282" y="503"/>
                    </a:lnTo>
                    <a:lnTo>
                      <a:pt x="3289" y="485"/>
                    </a:lnTo>
                    <a:lnTo>
                      <a:pt x="3302" y="503"/>
                    </a:lnTo>
                    <a:lnTo>
                      <a:pt x="3315" y="503"/>
                    </a:lnTo>
                    <a:lnTo>
                      <a:pt x="3322" y="522"/>
                    </a:lnTo>
                    <a:lnTo>
                      <a:pt x="3336" y="522"/>
                    </a:lnTo>
                    <a:lnTo>
                      <a:pt x="3343" y="503"/>
                    </a:lnTo>
                    <a:lnTo>
                      <a:pt x="3358" y="503"/>
                    </a:lnTo>
                    <a:lnTo>
                      <a:pt x="3371" y="503"/>
                    </a:lnTo>
                    <a:lnTo>
                      <a:pt x="3378" y="503"/>
                    </a:lnTo>
                    <a:lnTo>
                      <a:pt x="3393" y="503"/>
                    </a:lnTo>
                    <a:lnTo>
                      <a:pt x="3400" y="485"/>
                    </a:lnTo>
                    <a:lnTo>
                      <a:pt x="3414" y="485"/>
                    </a:lnTo>
                    <a:lnTo>
                      <a:pt x="3425" y="503"/>
                    </a:lnTo>
                    <a:lnTo>
                      <a:pt x="3434" y="503"/>
                    </a:lnTo>
                    <a:lnTo>
                      <a:pt x="3446" y="485"/>
                    </a:lnTo>
                    <a:lnTo>
                      <a:pt x="3454" y="503"/>
                    </a:lnTo>
                    <a:lnTo>
                      <a:pt x="3468" y="503"/>
                    </a:lnTo>
                    <a:lnTo>
                      <a:pt x="3473" y="485"/>
                    </a:lnTo>
                    <a:lnTo>
                      <a:pt x="3488" y="465"/>
                    </a:lnTo>
                    <a:lnTo>
                      <a:pt x="3500" y="485"/>
                    </a:lnTo>
                    <a:lnTo>
                      <a:pt x="3507" y="503"/>
                    </a:lnTo>
                    <a:lnTo>
                      <a:pt x="3520" y="485"/>
                    </a:lnTo>
                    <a:lnTo>
                      <a:pt x="3529" y="503"/>
                    </a:lnTo>
                    <a:lnTo>
                      <a:pt x="3541" y="465"/>
                    </a:lnTo>
                    <a:lnTo>
                      <a:pt x="3554" y="465"/>
                    </a:lnTo>
                    <a:lnTo>
                      <a:pt x="3563" y="485"/>
                    </a:lnTo>
                    <a:lnTo>
                      <a:pt x="3576" y="503"/>
                    </a:lnTo>
                    <a:lnTo>
                      <a:pt x="3583" y="447"/>
                    </a:lnTo>
                    <a:lnTo>
                      <a:pt x="3595" y="485"/>
                    </a:lnTo>
                    <a:lnTo>
                      <a:pt x="3610" y="465"/>
                    </a:lnTo>
                    <a:lnTo>
                      <a:pt x="3617" y="447"/>
                    </a:lnTo>
                    <a:lnTo>
                      <a:pt x="3629" y="465"/>
                    </a:lnTo>
                    <a:lnTo>
                      <a:pt x="3635" y="485"/>
                    </a:lnTo>
                    <a:lnTo>
                      <a:pt x="3649" y="485"/>
                    </a:lnTo>
                    <a:lnTo>
                      <a:pt x="3663" y="465"/>
                    </a:lnTo>
                    <a:lnTo>
                      <a:pt x="3669" y="465"/>
                    </a:lnTo>
                    <a:lnTo>
                      <a:pt x="3683" y="485"/>
                    </a:lnTo>
                    <a:lnTo>
                      <a:pt x="3689" y="485"/>
                    </a:lnTo>
                    <a:lnTo>
                      <a:pt x="3702" y="465"/>
                    </a:lnTo>
                    <a:lnTo>
                      <a:pt x="3716" y="485"/>
                    </a:lnTo>
                    <a:lnTo>
                      <a:pt x="3722" y="465"/>
                    </a:lnTo>
                    <a:lnTo>
                      <a:pt x="3736" y="447"/>
                    </a:lnTo>
                    <a:lnTo>
                      <a:pt x="3743" y="485"/>
                    </a:lnTo>
                    <a:lnTo>
                      <a:pt x="3756" y="465"/>
                    </a:lnTo>
                    <a:lnTo>
                      <a:pt x="3763" y="447"/>
                    </a:lnTo>
                    <a:lnTo>
                      <a:pt x="3777" y="447"/>
                    </a:lnTo>
                    <a:lnTo>
                      <a:pt x="3790" y="465"/>
                    </a:lnTo>
                    <a:lnTo>
                      <a:pt x="3795" y="465"/>
                    </a:lnTo>
                    <a:lnTo>
                      <a:pt x="3808" y="465"/>
                    </a:lnTo>
                    <a:lnTo>
                      <a:pt x="3817" y="485"/>
                    </a:lnTo>
                    <a:lnTo>
                      <a:pt x="3829" y="465"/>
                    </a:lnTo>
                    <a:lnTo>
                      <a:pt x="3844" y="465"/>
                    </a:lnTo>
                    <a:lnTo>
                      <a:pt x="3849" y="465"/>
                    </a:lnTo>
                    <a:lnTo>
                      <a:pt x="3863" y="428"/>
                    </a:lnTo>
                    <a:lnTo>
                      <a:pt x="3869" y="447"/>
                    </a:lnTo>
                    <a:lnTo>
                      <a:pt x="3883" y="428"/>
                    </a:lnTo>
                    <a:lnTo>
                      <a:pt x="3896" y="428"/>
                    </a:lnTo>
                    <a:lnTo>
                      <a:pt x="3903" y="447"/>
                    </a:lnTo>
                    <a:lnTo>
                      <a:pt x="3916" y="428"/>
                    </a:lnTo>
                    <a:lnTo>
                      <a:pt x="3923" y="410"/>
                    </a:lnTo>
                    <a:lnTo>
                      <a:pt x="3936" y="428"/>
                    </a:lnTo>
                    <a:lnTo>
                      <a:pt x="3950" y="410"/>
                    </a:lnTo>
                    <a:lnTo>
                      <a:pt x="3956" y="410"/>
                    </a:lnTo>
                    <a:lnTo>
                      <a:pt x="3970" y="410"/>
                    </a:lnTo>
                    <a:lnTo>
                      <a:pt x="3976" y="410"/>
                    </a:lnTo>
                    <a:lnTo>
                      <a:pt x="3990" y="391"/>
                    </a:lnTo>
                    <a:lnTo>
                      <a:pt x="4002" y="391"/>
                    </a:lnTo>
                    <a:lnTo>
                      <a:pt x="4010" y="391"/>
                    </a:lnTo>
                    <a:lnTo>
                      <a:pt x="4022" y="391"/>
                    </a:lnTo>
                    <a:lnTo>
                      <a:pt x="4029" y="391"/>
                    </a:lnTo>
                    <a:lnTo>
                      <a:pt x="4041" y="391"/>
                    </a:lnTo>
                    <a:lnTo>
                      <a:pt x="4048" y="391"/>
                    </a:lnTo>
                    <a:lnTo>
                      <a:pt x="4062" y="373"/>
                    </a:lnTo>
                    <a:lnTo>
                      <a:pt x="4075" y="373"/>
                    </a:lnTo>
                    <a:lnTo>
                      <a:pt x="4082" y="354"/>
                    </a:lnTo>
                    <a:lnTo>
                      <a:pt x="4096" y="373"/>
                    </a:lnTo>
                    <a:lnTo>
                      <a:pt x="4103" y="354"/>
                    </a:lnTo>
                    <a:lnTo>
                      <a:pt x="4117" y="354"/>
                    </a:lnTo>
                    <a:lnTo>
                      <a:pt x="4130" y="336"/>
                    </a:lnTo>
                    <a:lnTo>
                      <a:pt x="4137" y="336"/>
                    </a:lnTo>
                    <a:lnTo>
                      <a:pt x="4150" y="354"/>
                    </a:lnTo>
                    <a:lnTo>
                      <a:pt x="4156" y="336"/>
                    </a:lnTo>
                    <a:lnTo>
                      <a:pt x="4170" y="354"/>
                    </a:lnTo>
                    <a:lnTo>
                      <a:pt x="4183" y="354"/>
                    </a:lnTo>
                    <a:lnTo>
                      <a:pt x="4190" y="336"/>
                    </a:lnTo>
                    <a:lnTo>
                      <a:pt x="4204" y="336"/>
                    </a:lnTo>
                    <a:lnTo>
                      <a:pt x="4208" y="336"/>
                    </a:lnTo>
                    <a:lnTo>
                      <a:pt x="4222" y="336"/>
                    </a:lnTo>
                    <a:lnTo>
                      <a:pt x="4238" y="336"/>
                    </a:lnTo>
                    <a:lnTo>
                      <a:pt x="4242" y="354"/>
                    </a:lnTo>
                    <a:lnTo>
                      <a:pt x="4256" y="354"/>
                    </a:lnTo>
                    <a:lnTo>
                      <a:pt x="4262" y="336"/>
                    </a:lnTo>
                    <a:lnTo>
                      <a:pt x="4276" y="354"/>
                    </a:lnTo>
                    <a:lnTo>
                      <a:pt x="4283" y="336"/>
                    </a:lnTo>
                    <a:lnTo>
                      <a:pt x="4296" y="354"/>
                    </a:lnTo>
                    <a:lnTo>
                      <a:pt x="4309" y="316"/>
                    </a:lnTo>
                    <a:lnTo>
                      <a:pt x="4316" y="354"/>
                    </a:lnTo>
                    <a:lnTo>
                      <a:pt x="4329" y="336"/>
                    </a:lnTo>
                    <a:lnTo>
                      <a:pt x="4336" y="336"/>
                    </a:lnTo>
                    <a:lnTo>
                      <a:pt x="4349" y="316"/>
                    </a:lnTo>
                    <a:lnTo>
                      <a:pt x="4363" y="298"/>
                    </a:lnTo>
                    <a:lnTo>
                      <a:pt x="4370" y="316"/>
                    </a:lnTo>
                    <a:lnTo>
                      <a:pt x="4383" y="298"/>
                    </a:lnTo>
                    <a:lnTo>
                      <a:pt x="4390" y="336"/>
                    </a:lnTo>
                    <a:lnTo>
                      <a:pt x="4404" y="316"/>
                    </a:lnTo>
                    <a:lnTo>
                      <a:pt x="4417" y="298"/>
                    </a:lnTo>
                    <a:lnTo>
                      <a:pt x="4424" y="316"/>
                    </a:lnTo>
                    <a:lnTo>
                      <a:pt x="4438" y="298"/>
                    </a:lnTo>
                    <a:lnTo>
                      <a:pt x="4444" y="298"/>
                    </a:lnTo>
                    <a:lnTo>
                      <a:pt x="4458" y="261"/>
                    </a:lnTo>
                    <a:lnTo>
                      <a:pt x="4472" y="279"/>
                    </a:lnTo>
                    <a:lnTo>
                      <a:pt x="4478" y="298"/>
                    </a:lnTo>
                    <a:lnTo>
                      <a:pt x="4490" y="279"/>
                    </a:lnTo>
                    <a:lnTo>
                      <a:pt x="4499" y="279"/>
                    </a:lnTo>
                    <a:lnTo>
                      <a:pt x="4512" y="298"/>
                    </a:lnTo>
                    <a:lnTo>
                      <a:pt x="4524" y="279"/>
                    </a:lnTo>
                    <a:lnTo>
                      <a:pt x="4533" y="279"/>
                    </a:lnTo>
                    <a:lnTo>
                      <a:pt x="4546" y="261"/>
                    </a:lnTo>
                    <a:lnTo>
                      <a:pt x="4553" y="261"/>
                    </a:lnTo>
                    <a:lnTo>
                      <a:pt x="4566" y="242"/>
                    </a:lnTo>
                    <a:lnTo>
                      <a:pt x="4571" y="279"/>
                    </a:lnTo>
                    <a:lnTo>
                      <a:pt x="4587" y="261"/>
                    </a:lnTo>
                    <a:lnTo>
                      <a:pt x="4600" y="261"/>
                    </a:lnTo>
                    <a:lnTo>
                      <a:pt x="4605" y="261"/>
                    </a:lnTo>
                    <a:lnTo>
                      <a:pt x="4620" y="242"/>
                    </a:lnTo>
                    <a:lnTo>
                      <a:pt x="4625" y="261"/>
                    </a:lnTo>
                    <a:lnTo>
                      <a:pt x="4639" y="242"/>
                    </a:lnTo>
                    <a:lnTo>
                      <a:pt x="4654" y="242"/>
                    </a:lnTo>
                    <a:lnTo>
                      <a:pt x="4659" y="242"/>
                    </a:lnTo>
                    <a:lnTo>
                      <a:pt x="4672" y="242"/>
                    </a:lnTo>
                    <a:lnTo>
                      <a:pt x="4679" y="242"/>
                    </a:lnTo>
                    <a:lnTo>
                      <a:pt x="4693" y="205"/>
                    </a:lnTo>
                    <a:lnTo>
                      <a:pt x="4706" y="224"/>
                    </a:lnTo>
                    <a:lnTo>
                      <a:pt x="4712" y="242"/>
                    </a:lnTo>
                    <a:lnTo>
                      <a:pt x="4726" y="224"/>
                    </a:lnTo>
                    <a:lnTo>
                      <a:pt x="4733" y="205"/>
                    </a:lnTo>
                    <a:lnTo>
                      <a:pt x="4746" y="224"/>
                    </a:lnTo>
                    <a:lnTo>
                      <a:pt x="4759" y="205"/>
                    </a:lnTo>
                    <a:lnTo>
                      <a:pt x="4767" y="187"/>
                    </a:lnTo>
                    <a:lnTo>
                      <a:pt x="4780" y="205"/>
                    </a:lnTo>
                    <a:lnTo>
                      <a:pt x="4787" y="187"/>
                    </a:lnTo>
                    <a:lnTo>
                      <a:pt x="4800" y="187"/>
                    </a:lnTo>
                    <a:lnTo>
                      <a:pt x="4807" y="205"/>
                    </a:lnTo>
                    <a:lnTo>
                      <a:pt x="4821" y="187"/>
                    </a:lnTo>
                    <a:lnTo>
                      <a:pt x="4834" y="187"/>
                    </a:lnTo>
                    <a:lnTo>
                      <a:pt x="4839" y="187"/>
                    </a:lnTo>
                    <a:lnTo>
                      <a:pt x="4854" y="205"/>
                    </a:lnTo>
                    <a:lnTo>
                      <a:pt x="4859" y="187"/>
                    </a:lnTo>
                    <a:lnTo>
                      <a:pt x="4873" y="167"/>
                    </a:lnTo>
                    <a:lnTo>
                      <a:pt x="4888" y="167"/>
                    </a:lnTo>
                    <a:lnTo>
                      <a:pt x="4893" y="167"/>
                    </a:lnTo>
                    <a:lnTo>
                      <a:pt x="4906" y="149"/>
                    </a:lnTo>
                    <a:lnTo>
                      <a:pt x="4913" y="149"/>
                    </a:lnTo>
                    <a:lnTo>
                      <a:pt x="4927" y="149"/>
                    </a:lnTo>
                    <a:lnTo>
                      <a:pt x="4940" y="149"/>
                    </a:lnTo>
                    <a:lnTo>
                      <a:pt x="4947" y="167"/>
                    </a:lnTo>
                    <a:lnTo>
                      <a:pt x="4960" y="149"/>
                    </a:lnTo>
                    <a:lnTo>
                      <a:pt x="4968" y="149"/>
                    </a:lnTo>
                    <a:lnTo>
                      <a:pt x="4981" y="130"/>
                    </a:lnTo>
                    <a:lnTo>
                      <a:pt x="4994" y="149"/>
                    </a:lnTo>
                    <a:lnTo>
                      <a:pt x="5001" y="130"/>
                    </a:lnTo>
                    <a:lnTo>
                      <a:pt x="5015" y="130"/>
                    </a:lnTo>
                    <a:lnTo>
                      <a:pt x="5021" y="149"/>
                    </a:lnTo>
                    <a:lnTo>
                      <a:pt x="5035" y="149"/>
                    </a:lnTo>
                    <a:lnTo>
                      <a:pt x="5048" y="130"/>
                    </a:lnTo>
                    <a:lnTo>
                      <a:pt x="5055" y="130"/>
                    </a:lnTo>
                    <a:lnTo>
                      <a:pt x="5069" y="112"/>
                    </a:lnTo>
                    <a:lnTo>
                      <a:pt x="5073" y="130"/>
                    </a:lnTo>
                    <a:lnTo>
                      <a:pt x="5088" y="112"/>
                    </a:lnTo>
                    <a:lnTo>
                      <a:pt x="5095" y="112"/>
                    </a:lnTo>
                    <a:lnTo>
                      <a:pt x="5107" y="112"/>
                    </a:lnTo>
                    <a:lnTo>
                      <a:pt x="5122" y="112"/>
                    </a:lnTo>
                    <a:lnTo>
                      <a:pt x="5127" y="93"/>
                    </a:lnTo>
                    <a:lnTo>
                      <a:pt x="5142" y="130"/>
                    </a:lnTo>
                    <a:lnTo>
                      <a:pt x="5149" y="93"/>
                    </a:lnTo>
                    <a:lnTo>
                      <a:pt x="5163" y="75"/>
                    </a:lnTo>
                    <a:lnTo>
                      <a:pt x="5176" y="112"/>
                    </a:lnTo>
                    <a:lnTo>
                      <a:pt x="5183" y="93"/>
                    </a:lnTo>
                    <a:lnTo>
                      <a:pt x="5195" y="93"/>
                    </a:lnTo>
                    <a:lnTo>
                      <a:pt x="5203" y="56"/>
                    </a:lnTo>
                    <a:lnTo>
                      <a:pt x="5215" y="75"/>
                    </a:lnTo>
                    <a:lnTo>
                      <a:pt x="5229" y="56"/>
                    </a:lnTo>
                    <a:lnTo>
                      <a:pt x="5237" y="56"/>
                    </a:lnTo>
                    <a:lnTo>
                      <a:pt x="5249" y="38"/>
                    </a:lnTo>
                    <a:lnTo>
                      <a:pt x="5255" y="56"/>
                    </a:lnTo>
                    <a:lnTo>
                      <a:pt x="5271" y="38"/>
                    </a:lnTo>
                    <a:lnTo>
                      <a:pt x="5283" y="38"/>
                    </a:lnTo>
                    <a:lnTo>
                      <a:pt x="5289" y="18"/>
                    </a:lnTo>
                    <a:lnTo>
                      <a:pt x="5303" y="18"/>
                    </a:lnTo>
                    <a:lnTo>
                      <a:pt x="5309" y="0"/>
                    </a:lnTo>
                    <a:lnTo>
                      <a:pt x="5323" y="3371"/>
                    </a:lnTo>
                  </a:path>
                </a:pathLst>
              </a:custGeom>
              <a:noFill/>
              <a:ln w="206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57" name="Line 48"/>
              <p:cNvSpPr>
                <a:spLocks noChangeShapeType="1"/>
              </p:cNvSpPr>
              <p:nvPr/>
            </p:nvSpPr>
            <p:spPr bwMode="auto">
              <a:xfrm>
                <a:off x="1354" y="3810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58" name="Line 49"/>
              <p:cNvSpPr>
                <a:spLocks noChangeShapeType="1"/>
              </p:cNvSpPr>
              <p:nvPr/>
            </p:nvSpPr>
            <p:spPr bwMode="auto">
              <a:xfrm flipH="1">
                <a:off x="1354" y="3810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59" name="Line 50"/>
              <p:cNvSpPr>
                <a:spLocks noChangeShapeType="1"/>
              </p:cNvSpPr>
              <p:nvPr/>
            </p:nvSpPr>
            <p:spPr bwMode="auto">
              <a:xfrm flipV="1">
                <a:off x="1354" y="3810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60" name="Line 51"/>
              <p:cNvSpPr>
                <a:spLocks noChangeShapeType="1"/>
              </p:cNvSpPr>
              <p:nvPr/>
            </p:nvSpPr>
            <p:spPr bwMode="auto">
              <a:xfrm flipH="1" flipV="1">
                <a:off x="1354" y="3818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61" name="Line 52"/>
              <p:cNvSpPr>
                <a:spLocks noChangeShapeType="1"/>
              </p:cNvSpPr>
              <p:nvPr/>
            </p:nvSpPr>
            <p:spPr bwMode="auto">
              <a:xfrm>
                <a:off x="1355" y="3802"/>
                <a:ext cx="1" cy="24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62" name="Line 53"/>
              <p:cNvSpPr>
                <a:spLocks noChangeShapeType="1"/>
              </p:cNvSpPr>
              <p:nvPr/>
            </p:nvSpPr>
            <p:spPr bwMode="auto">
              <a:xfrm flipH="1" flipV="1">
                <a:off x="1355" y="3802"/>
                <a:ext cx="1" cy="16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63" name="Line 54"/>
              <p:cNvSpPr>
                <a:spLocks noChangeShapeType="1"/>
              </p:cNvSpPr>
              <p:nvPr/>
            </p:nvSpPr>
            <p:spPr bwMode="auto">
              <a:xfrm>
                <a:off x="1356" y="3802"/>
                <a:ext cx="1" cy="16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64" name="Line 55"/>
              <p:cNvSpPr>
                <a:spLocks noChangeShapeType="1"/>
              </p:cNvSpPr>
              <p:nvPr/>
            </p:nvSpPr>
            <p:spPr bwMode="auto">
              <a:xfrm flipV="1">
                <a:off x="1356" y="3802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65" name="Line 56"/>
              <p:cNvSpPr>
                <a:spLocks noChangeShapeType="1"/>
              </p:cNvSpPr>
              <p:nvPr/>
            </p:nvSpPr>
            <p:spPr bwMode="auto">
              <a:xfrm flipH="1">
                <a:off x="1356" y="3810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66" name="Line 57"/>
              <p:cNvSpPr>
                <a:spLocks noChangeShapeType="1"/>
              </p:cNvSpPr>
              <p:nvPr/>
            </p:nvSpPr>
            <p:spPr bwMode="auto">
              <a:xfrm>
                <a:off x="1357" y="3802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67" name="Line 58"/>
              <p:cNvSpPr>
                <a:spLocks noChangeShapeType="1"/>
              </p:cNvSpPr>
              <p:nvPr/>
            </p:nvSpPr>
            <p:spPr bwMode="auto">
              <a:xfrm flipH="1" flipV="1">
                <a:off x="1357" y="3802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68" name="Line 59"/>
              <p:cNvSpPr>
                <a:spLocks noChangeShapeType="1"/>
              </p:cNvSpPr>
              <p:nvPr/>
            </p:nvSpPr>
            <p:spPr bwMode="auto">
              <a:xfrm flipH="1">
                <a:off x="1357" y="3810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69" name="Line 60"/>
              <p:cNvSpPr>
                <a:spLocks noChangeShapeType="1"/>
              </p:cNvSpPr>
              <p:nvPr/>
            </p:nvSpPr>
            <p:spPr bwMode="auto">
              <a:xfrm flipH="1">
                <a:off x="1358" y="3802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70" name="Freeform 61"/>
              <p:cNvSpPr>
                <a:spLocks/>
              </p:cNvSpPr>
              <p:nvPr/>
            </p:nvSpPr>
            <p:spPr bwMode="auto">
              <a:xfrm>
                <a:off x="1359" y="3802"/>
                <a:ext cx="1" cy="8"/>
              </a:xfrm>
              <a:custGeom>
                <a:avLst/>
                <a:gdLst>
                  <a:gd name="T0" fmla="*/ 0 w 1"/>
                  <a:gd name="T1" fmla="*/ 1 h 11"/>
                  <a:gd name="T2" fmla="*/ 0 w 1"/>
                  <a:gd name="T3" fmla="*/ 0 h 11"/>
                  <a:gd name="T4" fmla="*/ 0 w 1"/>
                  <a:gd name="T5" fmla="*/ 1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1">
                    <a:moveTo>
                      <a:pt x="0" y="11"/>
                    </a:moveTo>
                    <a:lnTo>
                      <a:pt x="0" y="0"/>
                    </a:lnTo>
                    <a:lnTo>
                      <a:pt x="0" y="11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71" name="Line 62"/>
              <p:cNvSpPr>
                <a:spLocks noChangeShapeType="1"/>
              </p:cNvSpPr>
              <p:nvPr/>
            </p:nvSpPr>
            <p:spPr bwMode="auto">
              <a:xfrm flipH="1" flipV="1">
                <a:off x="1359" y="3802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72" name="Line 63"/>
              <p:cNvSpPr>
                <a:spLocks noChangeShapeType="1"/>
              </p:cNvSpPr>
              <p:nvPr/>
            </p:nvSpPr>
            <p:spPr bwMode="auto">
              <a:xfrm flipH="1">
                <a:off x="1359" y="3810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73" name="Line 64"/>
              <p:cNvSpPr>
                <a:spLocks noChangeShapeType="1"/>
              </p:cNvSpPr>
              <p:nvPr/>
            </p:nvSpPr>
            <p:spPr bwMode="auto">
              <a:xfrm flipH="1">
                <a:off x="1360" y="3810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74" name="Freeform 65"/>
              <p:cNvSpPr>
                <a:spLocks/>
              </p:cNvSpPr>
              <p:nvPr/>
            </p:nvSpPr>
            <p:spPr bwMode="auto">
              <a:xfrm>
                <a:off x="1361" y="3794"/>
                <a:ext cx="1" cy="16"/>
              </a:xfrm>
              <a:custGeom>
                <a:avLst/>
                <a:gdLst>
                  <a:gd name="T0" fmla="*/ 0 w 1"/>
                  <a:gd name="T1" fmla="*/ 0 h 22"/>
                  <a:gd name="T2" fmla="*/ 0 w 1"/>
                  <a:gd name="T3" fmla="*/ 1 h 22"/>
                  <a:gd name="T4" fmla="*/ 0 w 1"/>
                  <a:gd name="T5" fmla="*/ 0 h 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2">
                    <a:moveTo>
                      <a:pt x="0" y="0"/>
                    </a:moveTo>
                    <a:lnTo>
                      <a:pt x="0" y="22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75" name="Line 66"/>
              <p:cNvSpPr>
                <a:spLocks noChangeShapeType="1"/>
              </p:cNvSpPr>
              <p:nvPr/>
            </p:nvSpPr>
            <p:spPr bwMode="auto">
              <a:xfrm>
                <a:off x="1361" y="3802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76" name="Line 67"/>
              <p:cNvSpPr>
                <a:spLocks noChangeShapeType="1"/>
              </p:cNvSpPr>
              <p:nvPr/>
            </p:nvSpPr>
            <p:spPr bwMode="auto">
              <a:xfrm flipH="1" flipV="1">
                <a:off x="1361" y="3802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77" name="Line 68"/>
              <p:cNvSpPr>
                <a:spLocks noChangeShapeType="1"/>
              </p:cNvSpPr>
              <p:nvPr/>
            </p:nvSpPr>
            <p:spPr bwMode="auto">
              <a:xfrm>
                <a:off x="1362" y="3802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78" name="Line 69"/>
              <p:cNvSpPr>
                <a:spLocks noChangeShapeType="1"/>
              </p:cNvSpPr>
              <p:nvPr/>
            </p:nvSpPr>
            <p:spPr bwMode="auto">
              <a:xfrm flipH="1" flipV="1">
                <a:off x="1362" y="3802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79" name="Line 70"/>
              <p:cNvSpPr>
                <a:spLocks noChangeShapeType="1"/>
              </p:cNvSpPr>
              <p:nvPr/>
            </p:nvSpPr>
            <p:spPr bwMode="auto">
              <a:xfrm>
                <a:off x="1362" y="3802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80" name="Line 71"/>
              <p:cNvSpPr>
                <a:spLocks noChangeShapeType="1"/>
              </p:cNvSpPr>
              <p:nvPr/>
            </p:nvSpPr>
            <p:spPr bwMode="auto">
              <a:xfrm flipH="1">
                <a:off x="1362" y="3802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81" name="Freeform 72"/>
              <p:cNvSpPr>
                <a:spLocks/>
              </p:cNvSpPr>
              <p:nvPr/>
            </p:nvSpPr>
            <p:spPr bwMode="auto">
              <a:xfrm>
                <a:off x="1363" y="3786"/>
                <a:ext cx="1" cy="16"/>
              </a:xfrm>
              <a:custGeom>
                <a:avLst/>
                <a:gdLst>
                  <a:gd name="T0" fmla="*/ 0 w 1"/>
                  <a:gd name="T1" fmla="*/ 0 h 23"/>
                  <a:gd name="T2" fmla="*/ 0 w 1"/>
                  <a:gd name="T3" fmla="*/ 1 h 23"/>
                  <a:gd name="T4" fmla="*/ 0 w 1"/>
                  <a:gd name="T5" fmla="*/ 0 h 2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3">
                    <a:moveTo>
                      <a:pt x="0" y="0"/>
                    </a:moveTo>
                    <a:lnTo>
                      <a:pt x="0" y="23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82" name="Line 73"/>
              <p:cNvSpPr>
                <a:spLocks noChangeShapeType="1"/>
              </p:cNvSpPr>
              <p:nvPr/>
            </p:nvSpPr>
            <p:spPr bwMode="auto">
              <a:xfrm flipV="1">
                <a:off x="1363" y="3802"/>
                <a:ext cx="1" cy="16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83" name="Line 74"/>
              <p:cNvSpPr>
                <a:spLocks noChangeShapeType="1"/>
              </p:cNvSpPr>
              <p:nvPr/>
            </p:nvSpPr>
            <p:spPr bwMode="auto">
              <a:xfrm flipH="1">
                <a:off x="1363" y="3802"/>
                <a:ext cx="1" cy="16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84" name="Line 75"/>
              <p:cNvSpPr>
                <a:spLocks noChangeShapeType="1"/>
              </p:cNvSpPr>
              <p:nvPr/>
            </p:nvSpPr>
            <p:spPr bwMode="auto">
              <a:xfrm flipH="1">
                <a:off x="1364" y="3802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85" name="Line 76"/>
              <p:cNvSpPr>
                <a:spLocks noChangeShapeType="1"/>
              </p:cNvSpPr>
              <p:nvPr/>
            </p:nvSpPr>
            <p:spPr bwMode="auto">
              <a:xfrm flipH="1" flipV="1">
                <a:off x="1364" y="3802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86" name="Line 77"/>
              <p:cNvSpPr>
                <a:spLocks noChangeShapeType="1"/>
              </p:cNvSpPr>
              <p:nvPr/>
            </p:nvSpPr>
            <p:spPr bwMode="auto">
              <a:xfrm flipH="1">
                <a:off x="1365" y="3802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87" name="Freeform 78"/>
              <p:cNvSpPr>
                <a:spLocks/>
              </p:cNvSpPr>
              <p:nvPr/>
            </p:nvSpPr>
            <p:spPr bwMode="auto">
              <a:xfrm>
                <a:off x="1366" y="3794"/>
                <a:ext cx="1" cy="8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1 h 11"/>
                  <a:gd name="T4" fmla="*/ 0 w 1"/>
                  <a:gd name="T5" fmla="*/ 0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1">
                    <a:moveTo>
                      <a:pt x="0" y="0"/>
                    </a:move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88" name="Line 79"/>
              <p:cNvSpPr>
                <a:spLocks noChangeShapeType="1"/>
              </p:cNvSpPr>
              <p:nvPr/>
            </p:nvSpPr>
            <p:spPr bwMode="auto">
              <a:xfrm flipH="1">
                <a:off x="1366" y="3802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89" name="Line 80"/>
              <p:cNvSpPr>
                <a:spLocks noChangeShapeType="1"/>
              </p:cNvSpPr>
              <p:nvPr/>
            </p:nvSpPr>
            <p:spPr bwMode="auto">
              <a:xfrm>
                <a:off x="1367" y="3794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90" name="Line 81"/>
              <p:cNvSpPr>
                <a:spLocks noChangeShapeType="1"/>
              </p:cNvSpPr>
              <p:nvPr/>
            </p:nvSpPr>
            <p:spPr bwMode="auto">
              <a:xfrm flipH="1">
                <a:off x="1367" y="3794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91" name="Line 82"/>
              <p:cNvSpPr>
                <a:spLocks noChangeShapeType="1"/>
              </p:cNvSpPr>
              <p:nvPr/>
            </p:nvSpPr>
            <p:spPr bwMode="auto">
              <a:xfrm flipH="1" flipV="1">
                <a:off x="1367" y="3794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92" name="Line 83"/>
              <p:cNvSpPr>
                <a:spLocks noChangeShapeType="1"/>
              </p:cNvSpPr>
              <p:nvPr/>
            </p:nvSpPr>
            <p:spPr bwMode="auto">
              <a:xfrm>
                <a:off x="1368" y="3794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93" name="Line 84"/>
              <p:cNvSpPr>
                <a:spLocks noChangeShapeType="1"/>
              </p:cNvSpPr>
              <p:nvPr/>
            </p:nvSpPr>
            <p:spPr bwMode="auto">
              <a:xfrm flipH="1" flipV="1">
                <a:off x="1368" y="3794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94" name="Line 85"/>
              <p:cNvSpPr>
                <a:spLocks noChangeShapeType="1"/>
              </p:cNvSpPr>
              <p:nvPr/>
            </p:nvSpPr>
            <p:spPr bwMode="auto">
              <a:xfrm flipH="1">
                <a:off x="1369" y="3802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95" name="Line 86"/>
              <p:cNvSpPr>
                <a:spLocks noChangeShapeType="1"/>
              </p:cNvSpPr>
              <p:nvPr/>
            </p:nvSpPr>
            <p:spPr bwMode="auto">
              <a:xfrm flipH="1">
                <a:off x="1369" y="3794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96" name="Line 87"/>
              <p:cNvSpPr>
                <a:spLocks noChangeShapeType="1"/>
              </p:cNvSpPr>
              <p:nvPr/>
            </p:nvSpPr>
            <p:spPr bwMode="auto">
              <a:xfrm flipV="1">
                <a:off x="1370" y="3794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97" name="Line 88"/>
              <p:cNvSpPr>
                <a:spLocks noChangeShapeType="1"/>
              </p:cNvSpPr>
              <p:nvPr/>
            </p:nvSpPr>
            <p:spPr bwMode="auto">
              <a:xfrm flipH="1">
                <a:off x="1370" y="3794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98" name="Freeform 89"/>
              <p:cNvSpPr>
                <a:spLocks/>
              </p:cNvSpPr>
              <p:nvPr/>
            </p:nvSpPr>
            <p:spPr bwMode="auto">
              <a:xfrm>
                <a:off x="1371" y="3794"/>
                <a:ext cx="1" cy="8"/>
              </a:xfrm>
              <a:custGeom>
                <a:avLst/>
                <a:gdLst>
                  <a:gd name="T0" fmla="*/ 0 w 1"/>
                  <a:gd name="T1" fmla="*/ 1 h 11"/>
                  <a:gd name="T2" fmla="*/ 0 w 1"/>
                  <a:gd name="T3" fmla="*/ 0 h 11"/>
                  <a:gd name="T4" fmla="*/ 0 w 1"/>
                  <a:gd name="T5" fmla="*/ 1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1">
                    <a:moveTo>
                      <a:pt x="0" y="11"/>
                    </a:moveTo>
                    <a:lnTo>
                      <a:pt x="0" y="0"/>
                    </a:lnTo>
                    <a:lnTo>
                      <a:pt x="0" y="11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99" name="Line 90"/>
              <p:cNvSpPr>
                <a:spLocks noChangeShapeType="1"/>
              </p:cNvSpPr>
              <p:nvPr/>
            </p:nvSpPr>
            <p:spPr bwMode="auto">
              <a:xfrm>
                <a:off x="1371" y="3786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00" name="Line 91"/>
              <p:cNvSpPr>
                <a:spLocks noChangeShapeType="1"/>
              </p:cNvSpPr>
              <p:nvPr/>
            </p:nvSpPr>
            <p:spPr bwMode="auto">
              <a:xfrm flipH="1" flipV="1">
                <a:off x="1371" y="3786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01" name="Line 92"/>
              <p:cNvSpPr>
                <a:spLocks noChangeShapeType="1"/>
              </p:cNvSpPr>
              <p:nvPr/>
            </p:nvSpPr>
            <p:spPr bwMode="auto">
              <a:xfrm flipV="1">
                <a:off x="1372" y="3794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02" name="Line 93"/>
              <p:cNvSpPr>
                <a:spLocks noChangeShapeType="1"/>
              </p:cNvSpPr>
              <p:nvPr/>
            </p:nvSpPr>
            <p:spPr bwMode="auto">
              <a:xfrm>
                <a:off x="1372" y="3786"/>
                <a:ext cx="1" cy="16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03" name="Line 94"/>
              <p:cNvSpPr>
                <a:spLocks noChangeShapeType="1"/>
              </p:cNvSpPr>
              <p:nvPr/>
            </p:nvSpPr>
            <p:spPr bwMode="auto">
              <a:xfrm flipH="1" flipV="1">
                <a:off x="1372" y="3786"/>
                <a:ext cx="1" cy="16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04" name="Line 95"/>
              <p:cNvSpPr>
                <a:spLocks noChangeShapeType="1"/>
              </p:cNvSpPr>
              <p:nvPr/>
            </p:nvSpPr>
            <p:spPr bwMode="auto">
              <a:xfrm>
                <a:off x="1372" y="3786"/>
                <a:ext cx="1" cy="16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05" name="Line 96"/>
              <p:cNvSpPr>
                <a:spLocks noChangeShapeType="1"/>
              </p:cNvSpPr>
              <p:nvPr/>
            </p:nvSpPr>
            <p:spPr bwMode="auto">
              <a:xfrm flipH="1" flipV="1">
                <a:off x="1372" y="3786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06" name="Line 97"/>
              <p:cNvSpPr>
                <a:spLocks noChangeShapeType="1"/>
              </p:cNvSpPr>
              <p:nvPr/>
            </p:nvSpPr>
            <p:spPr bwMode="auto">
              <a:xfrm flipH="1">
                <a:off x="1373" y="3794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07" name="Line 98"/>
              <p:cNvSpPr>
                <a:spLocks noChangeShapeType="1"/>
              </p:cNvSpPr>
              <p:nvPr/>
            </p:nvSpPr>
            <p:spPr bwMode="auto">
              <a:xfrm flipH="1">
                <a:off x="1374" y="3794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08" name="Line 99"/>
              <p:cNvSpPr>
                <a:spLocks noChangeShapeType="1"/>
              </p:cNvSpPr>
              <p:nvPr/>
            </p:nvSpPr>
            <p:spPr bwMode="auto">
              <a:xfrm>
                <a:off x="1374" y="3786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09" name="Line 100"/>
              <p:cNvSpPr>
                <a:spLocks noChangeShapeType="1"/>
              </p:cNvSpPr>
              <p:nvPr/>
            </p:nvSpPr>
            <p:spPr bwMode="auto">
              <a:xfrm flipH="1" flipV="1">
                <a:off x="1374" y="3786"/>
                <a:ext cx="1" cy="16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10" name="Line 101"/>
              <p:cNvSpPr>
                <a:spLocks noChangeShapeType="1"/>
              </p:cNvSpPr>
              <p:nvPr/>
            </p:nvSpPr>
            <p:spPr bwMode="auto">
              <a:xfrm>
                <a:off x="1375" y="3794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11" name="Line 102"/>
              <p:cNvSpPr>
                <a:spLocks noChangeShapeType="1"/>
              </p:cNvSpPr>
              <p:nvPr/>
            </p:nvSpPr>
            <p:spPr bwMode="auto">
              <a:xfrm>
                <a:off x="1375" y="3786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12" name="Line 103"/>
              <p:cNvSpPr>
                <a:spLocks noChangeShapeType="1"/>
              </p:cNvSpPr>
              <p:nvPr/>
            </p:nvSpPr>
            <p:spPr bwMode="auto">
              <a:xfrm flipH="1" flipV="1">
                <a:off x="1375" y="3786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13" name="Line 104"/>
              <p:cNvSpPr>
                <a:spLocks noChangeShapeType="1"/>
              </p:cNvSpPr>
              <p:nvPr/>
            </p:nvSpPr>
            <p:spPr bwMode="auto">
              <a:xfrm flipH="1">
                <a:off x="1376" y="3794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14" name="Line 105"/>
              <p:cNvSpPr>
                <a:spLocks noChangeShapeType="1"/>
              </p:cNvSpPr>
              <p:nvPr/>
            </p:nvSpPr>
            <p:spPr bwMode="auto">
              <a:xfrm>
                <a:off x="1376" y="3786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15" name="Line 106"/>
              <p:cNvSpPr>
                <a:spLocks noChangeShapeType="1"/>
              </p:cNvSpPr>
              <p:nvPr/>
            </p:nvSpPr>
            <p:spPr bwMode="auto">
              <a:xfrm flipH="1">
                <a:off x="1376" y="3786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16" name="Line 107"/>
              <p:cNvSpPr>
                <a:spLocks noChangeShapeType="1"/>
              </p:cNvSpPr>
              <p:nvPr/>
            </p:nvSpPr>
            <p:spPr bwMode="auto">
              <a:xfrm flipV="1">
                <a:off x="1377" y="3786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17" name="Line 108"/>
              <p:cNvSpPr>
                <a:spLocks noChangeShapeType="1"/>
              </p:cNvSpPr>
              <p:nvPr/>
            </p:nvSpPr>
            <p:spPr bwMode="auto">
              <a:xfrm flipH="1">
                <a:off x="1377" y="3786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18" name="Line 109"/>
              <p:cNvSpPr>
                <a:spLocks noChangeShapeType="1"/>
              </p:cNvSpPr>
              <p:nvPr/>
            </p:nvSpPr>
            <p:spPr bwMode="auto">
              <a:xfrm flipV="1">
                <a:off x="1378" y="3786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19" name="Line 110"/>
              <p:cNvSpPr>
                <a:spLocks noChangeShapeType="1"/>
              </p:cNvSpPr>
              <p:nvPr/>
            </p:nvSpPr>
            <p:spPr bwMode="auto">
              <a:xfrm flipH="1">
                <a:off x="1378" y="3786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20" name="Line 111"/>
              <p:cNvSpPr>
                <a:spLocks noChangeShapeType="1"/>
              </p:cNvSpPr>
              <p:nvPr/>
            </p:nvSpPr>
            <p:spPr bwMode="auto">
              <a:xfrm flipH="1" flipV="1">
                <a:off x="1379" y="3786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21" name="Line 112"/>
              <p:cNvSpPr>
                <a:spLocks noChangeShapeType="1"/>
              </p:cNvSpPr>
              <p:nvPr/>
            </p:nvSpPr>
            <p:spPr bwMode="auto">
              <a:xfrm flipH="1">
                <a:off x="1379" y="3786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22" name="Line 113"/>
              <p:cNvSpPr>
                <a:spLocks noChangeShapeType="1"/>
              </p:cNvSpPr>
              <p:nvPr/>
            </p:nvSpPr>
            <p:spPr bwMode="auto">
              <a:xfrm flipV="1">
                <a:off x="1380" y="3786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23" name="Line 114"/>
              <p:cNvSpPr>
                <a:spLocks noChangeShapeType="1"/>
              </p:cNvSpPr>
              <p:nvPr/>
            </p:nvSpPr>
            <p:spPr bwMode="auto">
              <a:xfrm flipV="1">
                <a:off x="1380" y="3794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24" name="Line 115"/>
              <p:cNvSpPr>
                <a:spLocks noChangeShapeType="1"/>
              </p:cNvSpPr>
              <p:nvPr/>
            </p:nvSpPr>
            <p:spPr bwMode="auto">
              <a:xfrm flipH="1">
                <a:off x="1380" y="3786"/>
                <a:ext cx="1" cy="16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25" name="Line 116"/>
              <p:cNvSpPr>
                <a:spLocks noChangeShapeType="1"/>
              </p:cNvSpPr>
              <p:nvPr/>
            </p:nvSpPr>
            <p:spPr bwMode="auto">
              <a:xfrm flipH="1">
                <a:off x="1381" y="3786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26" name="Line 117"/>
              <p:cNvSpPr>
                <a:spLocks noChangeShapeType="1"/>
              </p:cNvSpPr>
              <p:nvPr/>
            </p:nvSpPr>
            <p:spPr bwMode="auto">
              <a:xfrm flipH="1" flipV="1">
                <a:off x="1381" y="3786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27" name="Line 118"/>
              <p:cNvSpPr>
                <a:spLocks noChangeShapeType="1"/>
              </p:cNvSpPr>
              <p:nvPr/>
            </p:nvSpPr>
            <p:spPr bwMode="auto">
              <a:xfrm>
                <a:off x="1382" y="3778"/>
                <a:ext cx="1" cy="16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28" name="Line 119"/>
              <p:cNvSpPr>
                <a:spLocks noChangeShapeType="1"/>
              </p:cNvSpPr>
              <p:nvPr/>
            </p:nvSpPr>
            <p:spPr bwMode="auto">
              <a:xfrm flipH="1">
                <a:off x="1382" y="3770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29" name="Line 120"/>
              <p:cNvSpPr>
                <a:spLocks noChangeShapeType="1"/>
              </p:cNvSpPr>
              <p:nvPr/>
            </p:nvSpPr>
            <p:spPr bwMode="auto">
              <a:xfrm flipV="1">
                <a:off x="1383" y="3770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30" name="Line 121"/>
              <p:cNvSpPr>
                <a:spLocks noChangeShapeType="1"/>
              </p:cNvSpPr>
              <p:nvPr/>
            </p:nvSpPr>
            <p:spPr bwMode="auto">
              <a:xfrm flipH="1">
                <a:off x="1383" y="3778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31" name="Line 122"/>
              <p:cNvSpPr>
                <a:spLocks noChangeShapeType="1"/>
              </p:cNvSpPr>
              <p:nvPr/>
            </p:nvSpPr>
            <p:spPr bwMode="auto">
              <a:xfrm flipH="1" flipV="1">
                <a:off x="1384" y="3778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32" name="Line 123"/>
              <p:cNvSpPr>
                <a:spLocks noChangeShapeType="1"/>
              </p:cNvSpPr>
              <p:nvPr/>
            </p:nvSpPr>
            <p:spPr bwMode="auto">
              <a:xfrm>
                <a:off x="1384" y="3778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33" name="Line 124"/>
              <p:cNvSpPr>
                <a:spLocks noChangeShapeType="1"/>
              </p:cNvSpPr>
              <p:nvPr/>
            </p:nvSpPr>
            <p:spPr bwMode="auto">
              <a:xfrm flipH="1" flipV="1">
                <a:off x="1384" y="3778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34" name="Line 125"/>
              <p:cNvSpPr>
                <a:spLocks noChangeShapeType="1"/>
              </p:cNvSpPr>
              <p:nvPr/>
            </p:nvSpPr>
            <p:spPr bwMode="auto">
              <a:xfrm>
                <a:off x="1385" y="3778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35" name="Line 126"/>
              <p:cNvSpPr>
                <a:spLocks noChangeShapeType="1"/>
              </p:cNvSpPr>
              <p:nvPr/>
            </p:nvSpPr>
            <p:spPr bwMode="auto">
              <a:xfrm>
                <a:off x="1385" y="3770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36" name="Line 127"/>
              <p:cNvSpPr>
                <a:spLocks noChangeShapeType="1"/>
              </p:cNvSpPr>
              <p:nvPr/>
            </p:nvSpPr>
            <p:spPr bwMode="auto">
              <a:xfrm flipH="1" flipV="1">
                <a:off x="1385" y="3770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37" name="Line 128"/>
              <p:cNvSpPr>
                <a:spLocks noChangeShapeType="1"/>
              </p:cNvSpPr>
              <p:nvPr/>
            </p:nvSpPr>
            <p:spPr bwMode="auto">
              <a:xfrm flipH="1" flipV="1">
                <a:off x="1386" y="3778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38" name="Line 129"/>
              <p:cNvSpPr>
                <a:spLocks noChangeShapeType="1"/>
              </p:cNvSpPr>
              <p:nvPr/>
            </p:nvSpPr>
            <p:spPr bwMode="auto">
              <a:xfrm>
                <a:off x="1386" y="3778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39" name="Line 130"/>
              <p:cNvSpPr>
                <a:spLocks noChangeShapeType="1"/>
              </p:cNvSpPr>
              <p:nvPr/>
            </p:nvSpPr>
            <p:spPr bwMode="auto">
              <a:xfrm flipH="1">
                <a:off x="1386" y="3778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40" name="Freeform 131"/>
              <p:cNvSpPr>
                <a:spLocks/>
              </p:cNvSpPr>
              <p:nvPr/>
            </p:nvSpPr>
            <p:spPr bwMode="auto">
              <a:xfrm>
                <a:off x="1387" y="3778"/>
                <a:ext cx="1" cy="8"/>
              </a:xfrm>
              <a:custGeom>
                <a:avLst/>
                <a:gdLst>
                  <a:gd name="T0" fmla="*/ 0 w 1"/>
                  <a:gd name="T1" fmla="*/ 1 h 11"/>
                  <a:gd name="T2" fmla="*/ 0 w 1"/>
                  <a:gd name="T3" fmla="*/ 0 h 11"/>
                  <a:gd name="T4" fmla="*/ 0 w 1"/>
                  <a:gd name="T5" fmla="*/ 1 h 11"/>
                  <a:gd name="T6" fmla="*/ 0 w 1"/>
                  <a:gd name="T7" fmla="*/ 0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1">
                    <a:moveTo>
                      <a:pt x="0" y="11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41" name="Line 132"/>
              <p:cNvSpPr>
                <a:spLocks noChangeShapeType="1"/>
              </p:cNvSpPr>
              <p:nvPr/>
            </p:nvSpPr>
            <p:spPr bwMode="auto">
              <a:xfrm flipH="1">
                <a:off x="1387" y="3778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42" name="Line 133"/>
              <p:cNvSpPr>
                <a:spLocks noChangeShapeType="1"/>
              </p:cNvSpPr>
              <p:nvPr/>
            </p:nvSpPr>
            <p:spPr bwMode="auto">
              <a:xfrm>
                <a:off x="1388" y="3770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43" name="Line 134"/>
              <p:cNvSpPr>
                <a:spLocks noChangeShapeType="1"/>
              </p:cNvSpPr>
              <p:nvPr/>
            </p:nvSpPr>
            <p:spPr bwMode="auto">
              <a:xfrm flipH="1" flipV="1">
                <a:off x="1388" y="3770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44" name="Line 135"/>
              <p:cNvSpPr>
                <a:spLocks noChangeShapeType="1"/>
              </p:cNvSpPr>
              <p:nvPr/>
            </p:nvSpPr>
            <p:spPr bwMode="auto">
              <a:xfrm flipH="1" flipV="1">
                <a:off x="1389" y="3778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45" name="Line 136"/>
              <p:cNvSpPr>
                <a:spLocks noChangeShapeType="1"/>
              </p:cNvSpPr>
              <p:nvPr/>
            </p:nvSpPr>
            <p:spPr bwMode="auto">
              <a:xfrm flipH="1">
                <a:off x="1389" y="3770"/>
                <a:ext cx="1" cy="16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46" name="Line 137"/>
              <p:cNvSpPr>
                <a:spLocks noChangeShapeType="1"/>
              </p:cNvSpPr>
              <p:nvPr/>
            </p:nvSpPr>
            <p:spPr bwMode="auto">
              <a:xfrm flipV="1">
                <a:off x="1390" y="3770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47" name="Line 138"/>
              <p:cNvSpPr>
                <a:spLocks noChangeShapeType="1"/>
              </p:cNvSpPr>
              <p:nvPr/>
            </p:nvSpPr>
            <p:spPr bwMode="auto">
              <a:xfrm flipH="1">
                <a:off x="1390" y="3770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48" name="Line 139"/>
              <p:cNvSpPr>
                <a:spLocks noChangeShapeType="1"/>
              </p:cNvSpPr>
              <p:nvPr/>
            </p:nvSpPr>
            <p:spPr bwMode="auto">
              <a:xfrm flipH="1">
                <a:off x="1391" y="3770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49" name="Line 140"/>
              <p:cNvSpPr>
                <a:spLocks noChangeShapeType="1"/>
              </p:cNvSpPr>
              <p:nvPr/>
            </p:nvSpPr>
            <p:spPr bwMode="auto">
              <a:xfrm flipV="1">
                <a:off x="1391" y="3770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50" name="Line 141"/>
              <p:cNvSpPr>
                <a:spLocks noChangeShapeType="1"/>
              </p:cNvSpPr>
              <p:nvPr/>
            </p:nvSpPr>
            <p:spPr bwMode="auto">
              <a:xfrm flipH="1">
                <a:off x="1391" y="3770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51" name="Line 142"/>
              <p:cNvSpPr>
                <a:spLocks noChangeShapeType="1"/>
              </p:cNvSpPr>
              <p:nvPr/>
            </p:nvSpPr>
            <p:spPr bwMode="auto">
              <a:xfrm flipV="1">
                <a:off x="1392" y="3770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52" name="Line 143"/>
              <p:cNvSpPr>
                <a:spLocks noChangeShapeType="1"/>
              </p:cNvSpPr>
              <p:nvPr/>
            </p:nvSpPr>
            <p:spPr bwMode="auto">
              <a:xfrm flipH="1">
                <a:off x="1392" y="3778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53" name="Line 144"/>
              <p:cNvSpPr>
                <a:spLocks noChangeShapeType="1"/>
              </p:cNvSpPr>
              <p:nvPr/>
            </p:nvSpPr>
            <p:spPr bwMode="auto">
              <a:xfrm flipH="1">
                <a:off x="1393" y="3762"/>
                <a:ext cx="1" cy="16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54" name="Line 145"/>
              <p:cNvSpPr>
                <a:spLocks noChangeShapeType="1"/>
              </p:cNvSpPr>
              <p:nvPr/>
            </p:nvSpPr>
            <p:spPr bwMode="auto">
              <a:xfrm flipV="1">
                <a:off x="1394" y="3762"/>
                <a:ext cx="1" cy="16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55" name="Line 146"/>
              <p:cNvSpPr>
                <a:spLocks noChangeShapeType="1"/>
              </p:cNvSpPr>
              <p:nvPr/>
            </p:nvSpPr>
            <p:spPr bwMode="auto">
              <a:xfrm flipH="1">
                <a:off x="1394" y="3778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56" name="Line 147"/>
              <p:cNvSpPr>
                <a:spLocks noChangeShapeType="1"/>
              </p:cNvSpPr>
              <p:nvPr/>
            </p:nvSpPr>
            <p:spPr bwMode="auto">
              <a:xfrm>
                <a:off x="1394" y="3770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57" name="Line 148"/>
              <p:cNvSpPr>
                <a:spLocks noChangeShapeType="1"/>
              </p:cNvSpPr>
              <p:nvPr/>
            </p:nvSpPr>
            <p:spPr bwMode="auto">
              <a:xfrm flipH="1">
                <a:off x="1394" y="3770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58" name="Line 149"/>
              <p:cNvSpPr>
                <a:spLocks noChangeShapeType="1"/>
              </p:cNvSpPr>
              <p:nvPr/>
            </p:nvSpPr>
            <p:spPr bwMode="auto">
              <a:xfrm>
                <a:off x="1395" y="3762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59" name="Line 150"/>
              <p:cNvSpPr>
                <a:spLocks noChangeShapeType="1"/>
              </p:cNvSpPr>
              <p:nvPr/>
            </p:nvSpPr>
            <p:spPr bwMode="auto">
              <a:xfrm flipH="1" flipV="1">
                <a:off x="1395" y="3762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60" name="Line 151"/>
              <p:cNvSpPr>
                <a:spLocks noChangeShapeType="1"/>
              </p:cNvSpPr>
              <p:nvPr/>
            </p:nvSpPr>
            <p:spPr bwMode="auto">
              <a:xfrm flipH="1">
                <a:off x="1396" y="3770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61" name="Line 152"/>
              <p:cNvSpPr>
                <a:spLocks noChangeShapeType="1"/>
              </p:cNvSpPr>
              <p:nvPr/>
            </p:nvSpPr>
            <p:spPr bwMode="auto">
              <a:xfrm>
                <a:off x="1396" y="3762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62" name="Line 153"/>
              <p:cNvSpPr>
                <a:spLocks noChangeShapeType="1"/>
              </p:cNvSpPr>
              <p:nvPr/>
            </p:nvSpPr>
            <p:spPr bwMode="auto">
              <a:xfrm flipH="1" flipV="1">
                <a:off x="1396" y="3762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63" name="Line 154"/>
              <p:cNvSpPr>
                <a:spLocks noChangeShapeType="1"/>
              </p:cNvSpPr>
              <p:nvPr/>
            </p:nvSpPr>
            <p:spPr bwMode="auto">
              <a:xfrm>
                <a:off x="1397" y="3762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64" name="Line 155"/>
              <p:cNvSpPr>
                <a:spLocks noChangeShapeType="1"/>
              </p:cNvSpPr>
              <p:nvPr/>
            </p:nvSpPr>
            <p:spPr bwMode="auto">
              <a:xfrm flipH="1" flipV="1">
                <a:off x="1397" y="3762"/>
                <a:ext cx="1" cy="16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65" name="Line 156"/>
              <p:cNvSpPr>
                <a:spLocks noChangeShapeType="1"/>
              </p:cNvSpPr>
              <p:nvPr/>
            </p:nvSpPr>
            <p:spPr bwMode="auto">
              <a:xfrm>
                <a:off x="1398" y="3762"/>
                <a:ext cx="1" cy="16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66" name="Line 157"/>
              <p:cNvSpPr>
                <a:spLocks noChangeShapeType="1"/>
              </p:cNvSpPr>
              <p:nvPr/>
            </p:nvSpPr>
            <p:spPr bwMode="auto">
              <a:xfrm flipH="1">
                <a:off x="1398" y="3762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67" name="Line 158"/>
              <p:cNvSpPr>
                <a:spLocks noChangeShapeType="1"/>
              </p:cNvSpPr>
              <p:nvPr/>
            </p:nvSpPr>
            <p:spPr bwMode="auto">
              <a:xfrm flipH="1">
                <a:off x="1398" y="3755"/>
                <a:ext cx="1" cy="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68" name="Freeform 159"/>
              <p:cNvSpPr>
                <a:spLocks/>
              </p:cNvSpPr>
              <p:nvPr/>
            </p:nvSpPr>
            <p:spPr bwMode="auto">
              <a:xfrm>
                <a:off x="1399" y="3755"/>
                <a:ext cx="1" cy="15"/>
              </a:xfrm>
              <a:custGeom>
                <a:avLst/>
                <a:gdLst>
                  <a:gd name="T0" fmla="*/ 0 w 1"/>
                  <a:gd name="T1" fmla="*/ 1 h 22"/>
                  <a:gd name="T2" fmla="*/ 0 w 1"/>
                  <a:gd name="T3" fmla="*/ 0 h 22"/>
                  <a:gd name="T4" fmla="*/ 0 w 1"/>
                  <a:gd name="T5" fmla="*/ 1 h 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2">
                    <a:moveTo>
                      <a:pt x="0" y="22"/>
                    </a:moveTo>
                    <a:lnTo>
                      <a:pt x="0" y="0"/>
                    </a:lnTo>
                    <a:lnTo>
                      <a:pt x="0" y="22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69" name="Line 160"/>
              <p:cNvSpPr>
                <a:spLocks noChangeShapeType="1"/>
              </p:cNvSpPr>
              <p:nvPr/>
            </p:nvSpPr>
            <p:spPr bwMode="auto">
              <a:xfrm flipH="1" flipV="1">
                <a:off x="1399" y="3755"/>
                <a:ext cx="1" cy="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70" name="Line 161"/>
              <p:cNvSpPr>
                <a:spLocks noChangeShapeType="1"/>
              </p:cNvSpPr>
              <p:nvPr/>
            </p:nvSpPr>
            <p:spPr bwMode="auto">
              <a:xfrm flipV="1">
                <a:off x="1400" y="3762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71" name="Line 162"/>
              <p:cNvSpPr>
                <a:spLocks noChangeShapeType="1"/>
              </p:cNvSpPr>
              <p:nvPr/>
            </p:nvSpPr>
            <p:spPr bwMode="auto">
              <a:xfrm flipH="1">
                <a:off x="1400" y="3762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72" name="Freeform 163"/>
              <p:cNvSpPr>
                <a:spLocks/>
              </p:cNvSpPr>
              <p:nvPr/>
            </p:nvSpPr>
            <p:spPr bwMode="auto">
              <a:xfrm>
                <a:off x="1401" y="3762"/>
                <a:ext cx="1" cy="8"/>
              </a:xfrm>
              <a:custGeom>
                <a:avLst/>
                <a:gdLst>
                  <a:gd name="T0" fmla="*/ 0 w 1"/>
                  <a:gd name="T1" fmla="*/ 1 h 11"/>
                  <a:gd name="T2" fmla="*/ 0 w 1"/>
                  <a:gd name="T3" fmla="*/ 0 h 11"/>
                  <a:gd name="T4" fmla="*/ 0 w 1"/>
                  <a:gd name="T5" fmla="*/ 1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1">
                    <a:moveTo>
                      <a:pt x="0" y="11"/>
                    </a:moveTo>
                    <a:lnTo>
                      <a:pt x="0" y="0"/>
                    </a:lnTo>
                    <a:lnTo>
                      <a:pt x="0" y="11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73" name="Line 164"/>
              <p:cNvSpPr>
                <a:spLocks noChangeShapeType="1"/>
              </p:cNvSpPr>
              <p:nvPr/>
            </p:nvSpPr>
            <p:spPr bwMode="auto">
              <a:xfrm flipH="1">
                <a:off x="1401" y="3762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74" name="Line 165"/>
              <p:cNvSpPr>
                <a:spLocks noChangeShapeType="1"/>
              </p:cNvSpPr>
              <p:nvPr/>
            </p:nvSpPr>
            <p:spPr bwMode="auto">
              <a:xfrm flipV="1">
                <a:off x="1401" y="3762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75" name="Line 166"/>
              <p:cNvSpPr>
                <a:spLocks noChangeShapeType="1"/>
              </p:cNvSpPr>
              <p:nvPr/>
            </p:nvSpPr>
            <p:spPr bwMode="auto">
              <a:xfrm flipH="1">
                <a:off x="1401" y="3762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76" name="Line 167"/>
              <p:cNvSpPr>
                <a:spLocks noChangeShapeType="1"/>
              </p:cNvSpPr>
              <p:nvPr/>
            </p:nvSpPr>
            <p:spPr bwMode="auto">
              <a:xfrm>
                <a:off x="1402" y="3755"/>
                <a:ext cx="1" cy="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77" name="Line 168"/>
              <p:cNvSpPr>
                <a:spLocks noChangeShapeType="1"/>
              </p:cNvSpPr>
              <p:nvPr/>
            </p:nvSpPr>
            <p:spPr bwMode="auto">
              <a:xfrm flipH="1">
                <a:off x="1402" y="3755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78" name="Line 169"/>
              <p:cNvSpPr>
                <a:spLocks noChangeShapeType="1"/>
              </p:cNvSpPr>
              <p:nvPr/>
            </p:nvSpPr>
            <p:spPr bwMode="auto">
              <a:xfrm flipH="1" flipV="1">
                <a:off x="1403" y="3755"/>
                <a:ext cx="1" cy="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79" name="Line 170"/>
              <p:cNvSpPr>
                <a:spLocks noChangeShapeType="1"/>
              </p:cNvSpPr>
              <p:nvPr/>
            </p:nvSpPr>
            <p:spPr bwMode="auto">
              <a:xfrm flipH="1">
                <a:off x="1403" y="3762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80" name="Line 171"/>
              <p:cNvSpPr>
                <a:spLocks noChangeShapeType="1"/>
              </p:cNvSpPr>
              <p:nvPr/>
            </p:nvSpPr>
            <p:spPr bwMode="auto">
              <a:xfrm>
                <a:off x="1404" y="3755"/>
                <a:ext cx="1" cy="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81" name="Line 172"/>
              <p:cNvSpPr>
                <a:spLocks noChangeShapeType="1"/>
              </p:cNvSpPr>
              <p:nvPr/>
            </p:nvSpPr>
            <p:spPr bwMode="auto">
              <a:xfrm flipV="1">
                <a:off x="1404" y="3755"/>
                <a:ext cx="1" cy="15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82" name="Line 173"/>
              <p:cNvSpPr>
                <a:spLocks noChangeShapeType="1"/>
              </p:cNvSpPr>
              <p:nvPr/>
            </p:nvSpPr>
            <p:spPr bwMode="auto">
              <a:xfrm flipH="1">
                <a:off x="1404" y="3762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83" name="Line 174"/>
              <p:cNvSpPr>
                <a:spLocks noChangeShapeType="1"/>
              </p:cNvSpPr>
              <p:nvPr/>
            </p:nvSpPr>
            <p:spPr bwMode="auto">
              <a:xfrm>
                <a:off x="1405" y="3755"/>
                <a:ext cx="1" cy="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84" name="Line 175"/>
              <p:cNvSpPr>
                <a:spLocks noChangeShapeType="1"/>
              </p:cNvSpPr>
              <p:nvPr/>
            </p:nvSpPr>
            <p:spPr bwMode="auto">
              <a:xfrm flipH="1">
                <a:off x="1405" y="3755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85" name="Line 176"/>
              <p:cNvSpPr>
                <a:spLocks noChangeShapeType="1"/>
              </p:cNvSpPr>
              <p:nvPr/>
            </p:nvSpPr>
            <p:spPr bwMode="auto">
              <a:xfrm flipV="1">
                <a:off x="1406" y="3755"/>
                <a:ext cx="1" cy="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86" name="Line 177"/>
              <p:cNvSpPr>
                <a:spLocks noChangeShapeType="1"/>
              </p:cNvSpPr>
              <p:nvPr/>
            </p:nvSpPr>
            <p:spPr bwMode="auto">
              <a:xfrm flipH="1">
                <a:off x="1406" y="3762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87" name="Line 178"/>
              <p:cNvSpPr>
                <a:spLocks noChangeShapeType="1"/>
              </p:cNvSpPr>
              <p:nvPr/>
            </p:nvSpPr>
            <p:spPr bwMode="auto">
              <a:xfrm flipH="1">
                <a:off x="1406" y="3762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88" name="Line 179"/>
              <p:cNvSpPr>
                <a:spLocks noChangeShapeType="1"/>
              </p:cNvSpPr>
              <p:nvPr/>
            </p:nvSpPr>
            <p:spPr bwMode="auto">
              <a:xfrm flipH="1">
                <a:off x="1407" y="3762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89" name="Line 180"/>
              <p:cNvSpPr>
                <a:spLocks noChangeShapeType="1"/>
              </p:cNvSpPr>
              <p:nvPr/>
            </p:nvSpPr>
            <p:spPr bwMode="auto">
              <a:xfrm>
                <a:off x="1408" y="3755"/>
                <a:ext cx="1" cy="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90" name="Line 181"/>
              <p:cNvSpPr>
                <a:spLocks noChangeShapeType="1"/>
              </p:cNvSpPr>
              <p:nvPr/>
            </p:nvSpPr>
            <p:spPr bwMode="auto">
              <a:xfrm flipH="1" flipV="1">
                <a:off x="1408" y="3755"/>
                <a:ext cx="1" cy="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91" name="Line 182"/>
              <p:cNvSpPr>
                <a:spLocks noChangeShapeType="1"/>
              </p:cNvSpPr>
              <p:nvPr/>
            </p:nvSpPr>
            <p:spPr bwMode="auto">
              <a:xfrm>
                <a:off x="1408" y="3755"/>
                <a:ext cx="1" cy="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92" name="Line 183"/>
              <p:cNvSpPr>
                <a:spLocks noChangeShapeType="1"/>
              </p:cNvSpPr>
              <p:nvPr/>
            </p:nvSpPr>
            <p:spPr bwMode="auto">
              <a:xfrm flipH="1">
                <a:off x="1408" y="3755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93" name="Line 184"/>
              <p:cNvSpPr>
                <a:spLocks noChangeShapeType="1"/>
              </p:cNvSpPr>
              <p:nvPr/>
            </p:nvSpPr>
            <p:spPr bwMode="auto">
              <a:xfrm flipH="1" flipV="1">
                <a:off x="1409" y="3755"/>
                <a:ext cx="1" cy="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94" name="Line 185"/>
              <p:cNvSpPr>
                <a:spLocks noChangeShapeType="1"/>
              </p:cNvSpPr>
              <p:nvPr/>
            </p:nvSpPr>
            <p:spPr bwMode="auto">
              <a:xfrm>
                <a:off x="1410" y="3755"/>
                <a:ext cx="1" cy="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95" name="Line 186"/>
              <p:cNvSpPr>
                <a:spLocks noChangeShapeType="1"/>
              </p:cNvSpPr>
              <p:nvPr/>
            </p:nvSpPr>
            <p:spPr bwMode="auto">
              <a:xfrm flipH="1">
                <a:off x="1410" y="3755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96" name="Line 187"/>
              <p:cNvSpPr>
                <a:spLocks noChangeShapeType="1"/>
              </p:cNvSpPr>
              <p:nvPr/>
            </p:nvSpPr>
            <p:spPr bwMode="auto">
              <a:xfrm flipH="1">
                <a:off x="1411" y="3746"/>
                <a:ext cx="1" cy="9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97" name="Freeform 188"/>
              <p:cNvSpPr>
                <a:spLocks/>
              </p:cNvSpPr>
              <p:nvPr/>
            </p:nvSpPr>
            <p:spPr bwMode="auto">
              <a:xfrm>
                <a:off x="1411" y="3746"/>
                <a:ext cx="1" cy="16"/>
              </a:xfrm>
              <a:custGeom>
                <a:avLst/>
                <a:gdLst>
                  <a:gd name="T0" fmla="*/ 0 w 1"/>
                  <a:gd name="T1" fmla="*/ 1 h 23"/>
                  <a:gd name="T2" fmla="*/ 0 w 1"/>
                  <a:gd name="T3" fmla="*/ 0 h 23"/>
                  <a:gd name="T4" fmla="*/ 0 w 1"/>
                  <a:gd name="T5" fmla="*/ 1 h 2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3">
                    <a:moveTo>
                      <a:pt x="0" y="23"/>
                    </a:moveTo>
                    <a:lnTo>
                      <a:pt x="0" y="0"/>
                    </a:lnTo>
                    <a:lnTo>
                      <a:pt x="0" y="23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98" name="Line 189"/>
              <p:cNvSpPr>
                <a:spLocks noChangeShapeType="1"/>
              </p:cNvSpPr>
              <p:nvPr/>
            </p:nvSpPr>
            <p:spPr bwMode="auto">
              <a:xfrm flipH="1" flipV="1">
                <a:off x="1411" y="3746"/>
                <a:ext cx="1" cy="9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99" name="Line 190"/>
              <p:cNvSpPr>
                <a:spLocks noChangeShapeType="1"/>
              </p:cNvSpPr>
              <p:nvPr/>
            </p:nvSpPr>
            <p:spPr bwMode="auto">
              <a:xfrm flipH="1">
                <a:off x="1412" y="3755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200" name="Line 191"/>
              <p:cNvSpPr>
                <a:spLocks noChangeShapeType="1"/>
              </p:cNvSpPr>
              <p:nvPr/>
            </p:nvSpPr>
            <p:spPr bwMode="auto">
              <a:xfrm>
                <a:off x="1413" y="3746"/>
                <a:ext cx="1" cy="9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201" name="Line 192"/>
              <p:cNvSpPr>
                <a:spLocks noChangeShapeType="1"/>
              </p:cNvSpPr>
              <p:nvPr/>
            </p:nvSpPr>
            <p:spPr bwMode="auto">
              <a:xfrm flipH="1">
                <a:off x="1413" y="3746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202" name="Line 193"/>
              <p:cNvSpPr>
                <a:spLocks noChangeShapeType="1"/>
              </p:cNvSpPr>
              <p:nvPr/>
            </p:nvSpPr>
            <p:spPr bwMode="auto">
              <a:xfrm flipV="1">
                <a:off x="1413" y="3746"/>
                <a:ext cx="1" cy="9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203" name="Line 194"/>
              <p:cNvSpPr>
                <a:spLocks noChangeShapeType="1"/>
              </p:cNvSpPr>
              <p:nvPr/>
            </p:nvSpPr>
            <p:spPr bwMode="auto">
              <a:xfrm flipH="1">
                <a:off x="1413" y="3755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204" name="Line 195"/>
              <p:cNvSpPr>
                <a:spLocks noChangeShapeType="1"/>
              </p:cNvSpPr>
              <p:nvPr/>
            </p:nvSpPr>
            <p:spPr bwMode="auto">
              <a:xfrm flipH="1">
                <a:off x="1414" y="3755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205" name="Line 196"/>
              <p:cNvSpPr>
                <a:spLocks noChangeShapeType="1"/>
              </p:cNvSpPr>
              <p:nvPr/>
            </p:nvSpPr>
            <p:spPr bwMode="auto">
              <a:xfrm flipH="1">
                <a:off x="1415" y="3746"/>
                <a:ext cx="1" cy="9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206" name="Line 197"/>
              <p:cNvSpPr>
                <a:spLocks noChangeShapeType="1"/>
              </p:cNvSpPr>
              <p:nvPr/>
            </p:nvSpPr>
            <p:spPr bwMode="auto">
              <a:xfrm flipV="1">
                <a:off x="1415" y="3746"/>
                <a:ext cx="1" cy="9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207" name="Line 198"/>
              <p:cNvSpPr>
                <a:spLocks noChangeShapeType="1"/>
              </p:cNvSpPr>
              <p:nvPr/>
            </p:nvSpPr>
            <p:spPr bwMode="auto">
              <a:xfrm flipH="1">
                <a:off x="1415" y="3746"/>
                <a:ext cx="1" cy="9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208" name="Freeform 199"/>
              <p:cNvSpPr>
                <a:spLocks/>
              </p:cNvSpPr>
              <p:nvPr/>
            </p:nvSpPr>
            <p:spPr bwMode="auto">
              <a:xfrm>
                <a:off x="1416" y="3738"/>
                <a:ext cx="1" cy="8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1 h 11"/>
                  <a:gd name="T4" fmla="*/ 0 w 1"/>
                  <a:gd name="T5" fmla="*/ 0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1">
                    <a:moveTo>
                      <a:pt x="0" y="0"/>
                    </a:move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209" name="Line 200"/>
              <p:cNvSpPr>
                <a:spLocks noChangeShapeType="1"/>
              </p:cNvSpPr>
              <p:nvPr/>
            </p:nvSpPr>
            <p:spPr bwMode="auto">
              <a:xfrm flipH="1">
                <a:off x="1416" y="3746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210" name="Line 201"/>
              <p:cNvSpPr>
                <a:spLocks noChangeShapeType="1"/>
              </p:cNvSpPr>
              <p:nvPr/>
            </p:nvSpPr>
            <p:spPr bwMode="auto">
              <a:xfrm flipV="1">
                <a:off x="1417" y="3746"/>
                <a:ext cx="1" cy="9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211" name="Line 202"/>
              <p:cNvSpPr>
                <a:spLocks noChangeShapeType="1"/>
              </p:cNvSpPr>
              <p:nvPr/>
            </p:nvSpPr>
            <p:spPr bwMode="auto">
              <a:xfrm flipH="1">
                <a:off x="1417" y="3746"/>
                <a:ext cx="1" cy="9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212" name="Line 203"/>
              <p:cNvSpPr>
                <a:spLocks noChangeShapeType="1"/>
              </p:cNvSpPr>
              <p:nvPr/>
            </p:nvSpPr>
            <p:spPr bwMode="auto">
              <a:xfrm flipH="1">
                <a:off x="1418" y="3746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213" name="Freeform 204"/>
              <p:cNvSpPr>
                <a:spLocks/>
              </p:cNvSpPr>
              <p:nvPr/>
            </p:nvSpPr>
            <p:spPr bwMode="auto">
              <a:xfrm>
                <a:off x="1418" y="3746"/>
                <a:ext cx="1" cy="9"/>
              </a:xfrm>
              <a:custGeom>
                <a:avLst/>
                <a:gdLst>
                  <a:gd name="T0" fmla="*/ 0 w 1"/>
                  <a:gd name="T1" fmla="*/ 2 h 12"/>
                  <a:gd name="T2" fmla="*/ 0 w 1"/>
                  <a:gd name="T3" fmla="*/ 0 h 12"/>
                  <a:gd name="T4" fmla="*/ 0 w 1"/>
                  <a:gd name="T5" fmla="*/ 2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2">
                    <a:moveTo>
                      <a:pt x="0" y="12"/>
                    </a:moveTo>
                    <a:lnTo>
                      <a:pt x="0" y="0"/>
                    </a:lnTo>
                    <a:lnTo>
                      <a:pt x="0" y="12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214" name="Line 205"/>
              <p:cNvSpPr>
                <a:spLocks noChangeShapeType="1"/>
              </p:cNvSpPr>
              <p:nvPr/>
            </p:nvSpPr>
            <p:spPr bwMode="auto">
              <a:xfrm flipH="1">
                <a:off x="1418" y="3738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215" name="Line 206"/>
              <p:cNvSpPr>
                <a:spLocks noChangeShapeType="1"/>
              </p:cNvSpPr>
              <p:nvPr/>
            </p:nvSpPr>
            <p:spPr bwMode="auto">
              <a:xfrm flipV="1">
                <a:off x="1419" y="3738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06504" name="Group 207"/>
            <p:cNvGrpSpPr>
              <a:grpSpLocks/>
            </p:cNvGrpSpPr>
            <p:nvPr/>
          </p:nvGrpSpPr>
          <p:grpSpPr bwMode="auto">
            <a:xfrm>
              <a:off x="1353" y="3707"/>
              <a:ext cx="132" cy="120"/>
              <a:chOff x="1353" y="3707"/>
              <a:chExt cx="132" cy="120"/>
            </a:xfrm>
          </p:grpSpPr>
          <p:sp>
            <p:nvSpPr>
              <p:cNvPr id="106816" name="Line 208"/>
              <p:cNvSpPr>
                <a:spLocks noChangeShapeType="1"/>
              </p:cNvSpPr>
              <p:nvPr/>
            </p:nvSpPr>
            <p:spPr bwMode="auto">
              <a:xfrm flipH="1" flipV="1">
                <a:off x="1419" y="3746"/>
                <a:ext cx="1" cy="9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17" name="Line 209"/>
              <p:cNvSpPr>
                <a:spLocks noChangeShapeType="1"/>
              </p:cNvSpPr>
              <p:nvPr/>
            </p:nvSpPr>
            <p:spPr bwMode="auto">
              <a:xfrm>
                <a:off x="1420" y="3738"/>
                <a:ext cx="1" cy="1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18" name="Line 210"/>
              <p:cNvSpPr>
                <a:spLocks noChangeShapeType="1"/>
              </p:cNvSpPr>
              <p:nvPr/>
            </p:nvSpPr>
            <p:spPr bwMode="auto">
              <a:xfrm flipH="1" flipV="1">
                <a:off x="1420" y="3738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19" name="Freeform 211"/>
              <p:cNvSpPr>
                <a:spLocks/>
              </p:cNvSpPr>
              <p:nvPr/>
            </p:nvSpPr>
            <p:spPr bwMode="auto">
              <a:xfrm>
                <a:off x="1420" y="3738"/>
                <a:ext cx="1" cy="8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1 h 11"/>
                  <a:gd name="T4" fmla="*/ 0 w 1"/>
                  <a:gd name="T5" fmla="*/ 0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1">
                    <a:moveTo>
                      <a:pt x="0" y="0"/>
                    </a:move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20" name="Line 212"/>
              <p:cNvSpPr>
                <a:spLocks noChangeShapeType="1"/>
              </p:cNvSpPr>
              <p:nvPr/>
            </p:nvSpPr>
            <p:spPr bwMode="auto">
              <a:xfrm flipH="1">
                <a:off x="1420" y="3746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21" name="Line 213"/>
              <p:cNvSpPr>
                <a:spLocks noChangeShapeType="1"/>
              </p:cNvSpPr>
              <p:nvPr/>
            </p:nvSpPr>
            <p:spPr bwMode="auto">
              <a:xfrm flipH="1">
                <a:off x="1421" y="3738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22" name="Line 214"/>
              <p:cNvSpPr>
                <a:spLocks noChangeShapeType="1"/>
              </p:cNvSpPr>
              <p:nvPr/>
            </p:nvSpPr>
            <p:spPr bwMode="auto">
              <a:xfrm flipV="1">
                <a:off x="1422" y="3738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23" name="Line 215"/>
              <p:cNvSpPr>
                <a:spLocks noChangeShapeType="1"/>
              </p:cNvSpPr>
              <p:nvPr/>
            </p:nvSpPr>
            <p:spPr bwMode="auto">
              <a:xfrm flipH="1">
                <a:off x="1422" y="3746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24" name="Line 216"/>
              <p:cNvSpPr>
                <a:spLocks noChangeShapeType="1"/>
              </p:cNvSpPr>
              <p:nvPr/>
            </p:nvSpPr>
            <p:spPr bwMode="auto">
              <a:xfrm flipH="1">
                <a:off x="1423" y="3746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25" name="Line 217"/>
              <p:cNvSpPr>
                <a:spLocks noChangeShapeType="1"/>
              </p:cNvSpPr>
              <p:nvPr/>
            </p:nvSpPr>
            <p:spPr bwMode="auto">
              <a:xfrm>
                <a:off x="1423" y="3738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26" name="Line 218"/>
              <p:cNvSpPr>
                <a:spLocks noChangeShapeType="1"/>
              </p:cNvSpPr>
              <p:nvPr/>
            </p:nvSpPr>
            <p:spPr bwMode="auto">
              <a:xfrm flipH="1">
                <a:off x="1423" y="3738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27" name="Freeform 219"/>
              <p:cNvSpPr>
                <a:spLocks/>
              </p:cNvSpPr>
              <p:nvPr/>
            </p:nvSpPr>
            <p:spPr bwMode="auto">
              <a:xfrm>
                <a:off x="1424" y="3738"/>
                <a:ext cx="1" cy="8"/>
              </a:xfrm>
              <a:custGeom>
                <a:avLst/>
                <a:gdLst>
                  <a:gd name="T0" fmla="*/ 0 w 1"/>
                  <a:gd name="T1" fmla="*/ 1 h 11"/>
                  <a:gd name="T2" fmla="*/ 0 w 1"/>
                  <a:gd name="T3" fmla="*/ 0 h 11"/>
                  <a:gd name="T4" fmla="*/ 0 w 1"/>
                  <a:gd name="T5" fmla="*/ 1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1">
                    <a:moveTo>
                      <a:pt x="0" y="11"/>
                    </a:moveTo>
                    <a:lnTo>
                      <a:pt x="0" y="0"/>
                    </a:lnTo>
                    <a:lnTo>
                      <a:pt x="0" y="11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28" name="Line 220"/>
              <p:cNvSpPr>
                <a:spLocks noChangeShapeType="1"/>
              </p:cNvSpPr>
              <p:nvPr/>
            </p:nvSpPr>
            <p:spPr bwMode="auto">
              <a:xfrm flipH="1">
                <a:off x="1424" y="3738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29" name="Line 221"/>
              <p:cNvSpPr>
                <a:spLocks noChangeShapeType="1"/>
              </p:cNvSpPr>
              <p:nvPr/>
            </p:nvSpPr>
            <p:spPr bwMode="auto">
              <a:xfrm flipH="1">
                <a:off x="1425" y="3738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30" name="Freeform 222"/>
              <p:cNvSpPr>
                <a:spLocks/>
              </p:cNvSpPr>
              <p:nvPr/>
            </p:nvSpPr>
            <p:spPr bwMode="auto">
              <a:xfrm>
                <a:off x="1425" y="3731"/>
                <a:ext cx="1" cy="7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1 h 11"/>
                  <a:gd name="T4" fmla="*/ 0 w 1"/>
                  <a:gd name="T5" fmla="*/ 0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1">
                    <a:moveTo>
                      <a:pt x="0" y="0"/>
                    </a:move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31" name="Line 223"/>
              <p:cNvSpPr>
                <a:spLocks noChangeShapeType="1"/>
              </p:cNvSpPr>
              <p:nvPr/>
            </p:nvSpPr>
            <p:spPr bwMode="auto">
              <a:xfrm flipV="1">
                <a:off x="1425" y="3738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32" name="Line 224"/>
              <p:cNvSpPr>
                <a:spLocks noChangeShapeType="1"/>
              </p:cNvSpPr>
              <p:nvPr/>
            </p:nvSpPr>
            <p:spPr bwMode="auto">
              <a:xfrm flipH="1">
                <a:off x="1425" y="3738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33" name="Line 225"/>
              <p:cNvSpPr>
                <a:spLocks noChangeShapeType="1"/>
              </p:cNvSpPr>
              <p:nvPr/>
            </p:nvSpPr>
            <p:spPr bwMode="auto">
              <a:xfrm flipH="1">
                <a:off x="1426" y="3738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34" name="Line 226"/>
              <p:cNvSpPr>
                <a:spLocks noChangeShapeType="1"/>
              </p:cNvSpPr>
              <p:nvPr/>
            </p:nvSpPr>
            <p:spPr bwMode="auto">
              <a:xfrm flipH="1">
                <a:off x="1427" y="3738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35" name="Line 227"/>
              <p:cNvSpPr>
                <a:spLocks noChangeShapeType="1"/>
              </p:cNvSpPr>
              <p:nvPr/>
            </p:nvSpPr>
            <p:spPr bwMode="auto">
              <a:xfrm flipH="1">
                <a:off x="1428" y="3731"/>
                <a:ext cx="1" cy="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36" name="Line 228"/>
              <p:cNvSpPr>
                <a:spLocks noChangeShapeType="1"/>
              </p:cNvSpPr>
              <p:nvPr/>
            </p:nvSpPr>
            <p:spPr bwMode="auto">
              <a:xfrm flipV="1">
                <a:off x="1428" y="3731"/>
                <a:ext cx="1" cy="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37" name="Line 229"/>
              <p:cNvSpPr>
                <a:spLocks noChangeShapeType="1"/>
              </p:cNvSpPr>
              <p:nvPr/>
            </p:nvSpPr>
            <p:spPr bwMode="auto">
              <a:xfrm>
                <a:off x="1428" y="3723"/>
                <a:ext cx="1" cy="15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38" name="Line 230"/>
              <p:cNvSpPr>
                <a:spLocks noChangeShapeType="1"/>
              </p:cNvSpPr>
              <p:nvPr/>
            </p:nvSpPr>
            <p:spPr bwMode="auto">
              <a:xfrm flipH="1" flipV="1">
                <a:off x="1428" y="3723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39" name="Line 231"/>
              <p:cNvSpPr>
                <a:spLocks noChangeShapeType="1"/>
              </p:cNvSpPr>
              <p:nvPr/>
            </p:nvSpPr>
            <p:spPr bwMode="auto">
              <a:xfrm flipV="1">
                <a:off x="1429" y="3731"/>
                <a:ext cx="1" cy="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40" name="Line 232"/>
              <p:cNvSpPr>
                <a:spLocks noChangeShapeType="1"/>
              </p:cNvSpPr>
              <p:nvPr/>
            </p:nvSpPr>
            <p:spPr bwMode="auto">
              <a:xfrm flipH="1">
                <a:off x="1429" y="3738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41" name="Freeform 233"/>
              <p:cNvSpPr>
                <a:spLocks/>
              </p:cNvSpPr>
              <p:nvPr/>
            </p:nvSpPr>
            <p:spPr bwMode="auto">
              <a:xfrm>
                <a:off x="1430" y="3738"/>
                <a:ext cx="1" cy="8"/>
              </a:xfrm>
              <a:custGeom>
                <a:avLst/>
                <a:gdLst>
                  <a:gd name="T0" fmla="*/ 0 w 1"/>
                  <a:gd name="T1" fmla="*/ 1 h 11"/>
                  <a:gd name="T2" fmla="*/ 0 w 1"/>
                  <a:gd name="T3" fmla="*/ 0 h 11"/>
                  <a:gd name="T4" fmla="*/ 0 w 1"/>
                  <a:gd name="T5" fmla="*/ 1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1">
                    <a:moveTo>
                      <a:pt x="0" y="11"/>
                    </a:moveTo>
                    <a:lnTo>
                      <a:pt x="0" y="0"/>
                    </a:lnTo>
                    <a:lnTo>
                      <a:pt x="0" y="11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42" name="Line 234"/>
              <p:cNvSpPr>
                <a:spLocks noChangeShapeType="1"/>
              </p:cNvSpPr>
              <p:nvPr/>
            </p:nvSpPr>
            <p:spPr bwMode="auto">
              <a:xfrm flipH="1">
                <a:off x="1430" y="3723"/>
                <a:ext cx="1" cy="15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43" name="Line 235"/>
              <p:cNvSpPr>
                <a:spLocks noChangeShapeType="1"/>
              </p:cNvSpPr>
              <p:nvPr/>
            </p:nvSpPr>
            <p:spPr bwMode="auto">
              <a:xfrm flipV="1">
                <a:off x="1430" y="3723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44" name="Line 236"/>
              <p:cNvSpPr>
                <a:spLocks noChangeShapeType="1"/>
              </p:cNvSpPr>
              <p:nvPr/>
            </p:nvSpPr>
            <p:spPr bwMode="auto">
              <a:xfrm flipV="1">
                <a:off x="1430" y="3731"/>
                <a:ext cx="1" cy="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45" name="Line 237"/>
              <p:cNvSpPr>
                <a:spLocks noChangeShapeType="1"/>
              </p:cNvSpPr>
              <p:nvPr/>
            </p:nvSpPr>
            <p:spPr bwMode="auto">
              <a:xfrm flipH="1">
                <a:off x="1430" y="3731"/>
                <a:ext cx="1" cy="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46" name="Line 238"/>
              <p:cNvSpPr>
                <a:spLocks noChangeShapeType="1"/>
              </p:cNvSpPr>
              <p:nvPr/>
            </p:nvSpPr>
            <p:spPr bwMode="auto">
              <a:xfrm flipH="1">
                <a:off x="1431" y="3731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47" name="Line 239"/>
              <p:cNvSpPr>
                <a:spLocks noChangeShapeType="1"/>
              </p:cNvSpPr>
              <p:nvPr/>
            </p:nvSpPr>
            <p:spPr bwMode="auto">
              <a:xfrm flipV="1">
                <a:off x="1432" y="3731"/>
                <a:ext cx="1" cy="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48" name="Line 240"/>
              <p:cNvSpPr>
                <a:spLocks noChangeShapeType="1"/>
              </p:cNvSpPr>
              <p:nvPr/>
            </p:nvSpPr>
            <p:spPr bwMode="auto">
              <a:xfrm flipH="1">
                <a:off x="1432" y="3738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49" name="Line 241"/>
              <p:cNvSpPr>
                <a:spLocks noChangeShapeType="1"/>
              </p:cNvSpPr>
              <p:nvPr/>
            </p:nvSpPr>
            <p:spPr bwMode="auto">
              <a:xfrm flipH="1">
                <a:off x="1433" y="3723"/>
                <a:ext cx="1" cy="15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50" name="Freeform 242"/>
              <p:cNvSpPr>
                <a:spLocks/>
              </p:cNvSpPr>
              <p:nvPr/>
            </p:nvSpPr>
            <p:spPr bwMode="auto">
              <a:xfrm>
                <a:off x="1433" y="3723"/>
                <a:ext cx="1" cy="8"/>
              </a:xfrm>
              <a:custGeom>
                <a:avLst/>
                <a:gdLst>
                  <a:gd name="T0" fmla="*/ 0 w 1"/>
                  <a:gd name="T1" fmla="*/ 1 h 11"/>
                  <a:gd name="T2" fmla="*/ 0 w 1"/>
                  <a:gd name="T3" fmla="*/ 0 h 11"/>
                  <a:gd name="T4" fmla="*/ 0 w 1"/>
                  <a:gd name="T5" fmla="*/ 1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1">
                    <a:moveTo>
                      <a:pt x="0" y="11"/>
                    </a:moveTo>
                    <a:lnTo>
                      <a:pt x="0" y="0"/>
                    </a:lnTo>
                    <a:lnTo>
                      <a:pt x="0" y="11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51" name="Line 243"/>
              <p:cNvSpPr>
                <a:spLocks noChangeShapeType="1"/>
              </p:cNvSpPr>
              <p:nvPr/>
            </p:nvSpPr>
            <p:spPr bwMode="auto">
              <a:xfrm flipH="1" flipV="1">
                <a:off x="1433" y="3723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52" name="Line 244"/>
              <p:cNvSpPr>
                <a:spLocks noChangeShapeType="1"/>
              </p:cNvSpPr>
              <p:nvPr/>
            </p:nvSpPr>
            <p:spPr bwMode="auto">
              <a:xfrm>
                <a:off x="1434" y="3723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53" name="Line 245"/>
              <p:cNvSpPr>
                <a:spLocks noChangeShapeType="1"/>
              </p:cNvSpPr>
              <p:nvPr/>
            </p:nvSpPr>
            <p:spPr bwMode="auto">
              <a:xfrm flipH="1" flipV="1">
                <a:off x="1434" y="3723"/>
                <a:ext cx="1" cy="15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54" name="Line 246"/>
              <p:cNvSpPr>
                <a:spLocks noChangeShapeType="1"/>
              </p:cNvSpPr>
              <p:nvPr/>
            </p:nvSpPr>
            <p:spPr bwMode="auto">
              <a:xfrm>
                <a:off x="1435" y="3723"/>
                <a:ext cx="1" cy="15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55" name="Line 247"/>
              <p:cNvSpPr>
                <a:spLocks noChangeShapeType="1"/>
              </p:cNvSpPr>
              <p:nvPr/>
            </p:nvSpPr>
            <p:spPr bwMode="auto">
              <a:xfrm flipH="1">
                <a:off x="1435" y="3723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56" name="Freeform 248"/>
              <p:cNvSpPr>
                <a:spLocks/>
              </p:cNvSpPr>
              <p:nvPr/>
            </p:nvSpPr>
            <p:spPr bwMode="auto">
              <a:xfrm>
                <a:off x="1435" y="3723"/>
                <a:ext cx="1" cy="8"/>
              </a:xfrm>
              <a:custGeom>
                <a:avLst/>
                <a:gdLst>
                  <a:gd name="T0" fmla="*/ 0 w 1"/>
                  <a:gd name="T1" fmla="*/ 1 h 11"/>
                  <a:gd name="T2" fmla="*/ 0 w 1"/>
                  <a:gd name="T3" fmla="*/ 0 h 11"/>
                  <a:gd name="T4" fmla="*/ 0 w 1"/>
                  <a:gd name="T5" fmla="*/ 1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1">
                    <a:moveTo>
                      <a:pt x="0" y="11"/>
                    </a:moveTo>
                    <a:lnTo>
                      <a:pt x="0" y="0"/>
                    </a:lnTo>
                    <a:lnTo>
                      <a:pt x="0" y="11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57" name="Line 249"/>
              <p:cNvSpPr>
                <a:spLocks noChangeShapeType="1"/>
              </p:cNvSpPr>
              <p:nvPr/>
            </p:nvSpPr>
            <p:spPr bwMode="auto">
              <a:xfrm flipH="1">
                <a:off x="1435" y="3723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58" name="Line 250"/>
              <p:cNvSpPr>
                <a:spLocks noChangeShapeType="1"/>
              </p:cNvSpPr>
              <p:nvPr/>
            </p:nvSpPr>
            <p:spPr bwMode="auto">
              <a:xfrm flipH="1">
                <a:off x="1436" y="3723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59" name="Line 251"/>
              <p:cNvSpPr>
                <a:spLocks noChangeShapeType="1"/>
              </p:cNvSpPr>
              <p:nvPr/>
            </p:nvSpPr>
            <p:spPr bwMode="auto">
              <a:xfrm flipH="1" flipV="1">
                <a:off x="1437" y="3723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60" name="Line 252"/>
              <p:cNvSpPr>
                <a:spLocks noChangeShapeType="1"/>
              </p:cNvSpPr>
              <p:nvPr/>
            </p:nvSpPr>
            <p:spPr bwMode="auto">
              <a:xfrm flipH="1">
                <a:off x="1437" y="3723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61" name="Line 253"/>
              <p:cNvSpPr>
                <a:spLocks noChangeShapeType="1"/>
              </p:cNvSpPr>
              <p:nvPr/>
            </p:nvSpPr>
            <p:spPr bwMode="auto">
              <a:xfrm flipV="1">
                <a:off x="1438" y="3723"/>
                <a:ext cx="1" cy="15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62" name="Line 254"/>
              <p:cNvSpPr>
                <a:spLocks noChangeShapeType="1"/>
              </p:cNvSpPr>
              <p:nvPr/>
            </p:nvSpPr>
            <p:spPr bwMode="auto">
              <a:xfrm flipH="1">
                <a:off x="1438" y="3723"/>
                <a:ext cx="1" cy="15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63" name="Line 255"/>
              <p:cNvSpPr>
                <a:spLocks noChangeShapeType="1"/>
              </p:cNvSpPr>
              <p:nvPr/>
            </p:nvSpPr>
            <p:spPr bwMode="auto">
              <a:xfrm flipV="1">
                <a:off x="1439" y="3723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64" name="Line 256"/>
              <p:cNvSpPr>
                <a:spLocks noChangeShapeType="1"/>
              </p:cNvSpPr>
              <p:nvPr/>
            </p:nvSpPr>
            <p:spPr bwMode="auto">
              <a:xfrm flipH="1">
                <a:off x="1439" y="3731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65" name="Freeform 257"/>
              <p:cNvSpPr>
                <a:spLocks/>
              </p:cNvSpPr>
              <p:nvPr/>
            </p:nvSpPr>
            <p:spPr bwMode="auto">
              <a:xfrm>
                <a:off x="1440" y="3723"/>
                <a:ext cx="1" cy="8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1 h 11"/>
                  <a:gd name="T4" fmla="*/ 0 w 1"/>
                  <a:gd name="T5" fmla="*/ 0 h 11"/>
                  <a:gd name="T6" fmla="*/ 0 w 1"/>
                  <a:gd name="T7" fmla="*/ 1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1">
                    <a:moveTo>
                      <a:pt x="0" y="0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0" y="11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66" name="Line 258"/>
              <p:cNvSpPr>
                <a:spLocks noChangeShapeType="1"/>
              </p:cNvSpPr>
              <p:nvPr/>
            </p:nvSpPr>
            <p:spPr bwMode="auto">
              <a:xfrm flipH="1">
                <a:off x="1440" y="3723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67" name="Line 259"/>
              <p:cNvSpPr>
                <a:spLocks noChangeShapeType="1"/>
              </p:cNvSpPr>
              <p:nvPr/>
            </p:nvSpPr>
            <p:spPr bwMode="auto">
              <a:xfrm flipH="1">
                <a:off x="1440" y="3715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68" name="Line 260"/>
              <p:cNvSpPr>
                <a:spLocks noChangeShapeType="1"/>
              </p:cNvSpPr>
              <p:nvPr/>
            </p:nvSpPr>
            <p:spPr bwMode="auto">
              <a:xfrm flipH="1" flipV="1">
                <a:off x="1441" y="3715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69" name="Line 261"/>
              <p:cNvSpPr>
                <a:spLocks noChangeShapeType="1"/>
              </p:cNvSpPr>
              <p:nvPr/>
            </p:nvSpPr>
            <p:spPr bwMode="auto">
              <a:xfrm flipH="1">
                <a:off x="1442" y="3723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70" name="Line 262"/>
              <p:cNvSpPr>
                <a:spLocks noChangeShapeType="1"/>
              </p:cNvSpPr>
              <p:nvPr/>
            </p:nvSpPr>
            <p:spPr bwMode="auto">
              <a:xfrm>
                <a:off x="1442" y="3707"/>
                <a:ext cx="1" cy="16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71" name="Line 263"/>
              <p:cNvSpPr>
                <a:spLocks noChangeShapeType="1"/>
              </p:cNvSpPr>
              <p:nvPr/>
            </p:nvSpPr>
            <p:spPr bwMode="auto">
              <a:xfrm flipV="1">
                <a:off x="1442" y="3707"/>
                <a:ext cx="1" cy="24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72" name="Line 264"/>
              <p:cNvSpPr>
                <a:spLocks noChangeShapeType="1"/>
              </p:cNvSpPr>
              <p:nvPr/>
            </p:nvSpPr>
            <p:spPr bwMode="auto">
              <a:xfrm flipH="1">
                <a:off x="1442" y="3731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73" name="Line 265"/>
              <p:cNvSpPr>
                <a:spLocks noChangeShapeType="1"/>
              </p:cNvSpPr>
              <p:nvPr/>
            </p:nvSpPr>
            <p:spPr bwMode="auto">
              <a:xfrm>
                <a:off x="1443" y="3715"/>
                <a:ext cx="1" cy="16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74" name="Line 266"/>
              <p:cNvSpPr>
                <a:spLocks noChangeShapeType="1"/>
              </p:cNvSpPr>
              <p:nvPr/>
            </p:nvSpPr>
            <p:spPr bwMode="auto">
              <a:xfrm flipH="1" flipV="1">
                <a:off x="1443" y="3715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75" name="Line 267"/>
              <p:cNvSpPr>
                <a:spLocks noChangeShapeType="1"/>
              </p:cNvSpPr>
              <p:nvPr/>
            </p:nvSpPr>
            <p:spPr bwMode="auto">
              <a:xfrm>
                <a:off x="1444" y="3715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76" name="Line 268"/>
              <p:cNvSpPr>
                <a:spLocks noChangeShapeType="1"/>
              </p:cNvSpPr>
              <p:nvPr/>
            </p:nvSpPr>
            <p:spPr bwMode="auto">
              <a:xfrm flipH="1" flipV="1">
                <a:off x="1444" y="3715"/>
                <a:ext cx="1" cy="16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77" name="Line 269"/>
              <p:cNvSpPr>
                <a:spLocks noChangeShapeType="1"/>
              </p:cNvSpPr>
              <p:nvPr/>
            </p:nvSpPr>
            <p:spPr bwMode="auto">
              <a:xfrm>
                <a:off x="1445" y="3723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78" name="Line 270"/>
              <p:cNvSpPr>
                <a:spLocks noChangeShapeType="1"/>
              </p:cNvSpPr>
              <p:nvPr/>
            </p:nvSpPr>
            <p:spPr bwMode="auto">
              <a:xfrm flipH="1">
                <a:off x="1445" y="3723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79" name="Line 271"/>
              <p:cNvSpPr>
                <a:spLocks noChangeShapeType="1"/>
              </p:cNvSpPr>
              <p:nvPr/>
            </p:nvSpPr>
            <p:spPr bwMode="auto">
              <a:xfrm>
                <a:off x="1445" y="3715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80" name="Line 272"/>
              <p:cNvSpPr>
                <a:spLocks noChangeShapeType="1"/>
              </p:cNvSpPr>
              <p:nvPr/>
            </p:nvSpPr>
            <p:spPr bwMode="auto">
              <a:xfrm flipH="1">
                <a:off x="1445" y="3715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81" name="Line 273"/>
              <p:cNvSpPr>
                <a:spLocks noChangeShapeType="1"/>
              </p:cNvSpPr>
              <p:nvPr/>
            </p:nvSpPr>
            <p:spPr bwMode="auto">
              <a:xfrm flipH="1" flipV="1">
                <a:off x="1446" y="3715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82" name="Freeform 274"/>
              <p:cNvSpPr>
                <a:spLocks/>
              </p:cNvSpPr>
              <p:nvPr/>
            </p:nvSpPr>
            <p:spPr bwMode="auto">
              <a:xfrm>
                <a:off x="1447" y="3707"/>
                <a:ext cx="1" cy="16"/>
              </a:xfrm>
              <a:custGeom>
                <a:avLst/>
                <a:gdLst>
                  <a:gd name="T0" fmla="*/ 0 w 1"/>
                  <a:gd name="T1" fmla="*/ 0 h 22"/>
                  <a:gd name="T2" fmla="*/ 0 w 1"/>
                  <a:gd name="T3" fmla="*/ 1 h 22"/>
                  <a:gd name="T4" fmla="*/ 0 w 1"/>
                  <a:gd name="T5" fmla="*/ 0 h 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2">
                    <a:moveTo>
                      <a:pt x="0" y="0"/>
                    </a:moveTo>
                    <a:lnTo>
                      <a:pt x="0" y="22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83" name="Line 275"/>
              <p:cNvSpPr>
                <a:spLocks noChangeShapeType="1"/>
              </p:cNvSpPr>
              <p:nvPr/>
            </p:nvSpPr>
            <p:spPr bwMode="auto">
              <a:xfrm>
                <a:off x="1447" y="3715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84" name="Line 276"/>
              <p:cNvSpPr>
                <a:spLocks noChangeShapeType="1"/>
              </p:cNvSpPr>
              <p:nvPr/>
            </p:nvSpPr>
            <p:spPr bwMode="auto">
              <a:xfrm flipH="1" flipV="1">
                <a:off x="1447" y="3715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85" name="Line 277"/>
              <p:cNvSpPr>
                <a:spLocks noChangeShapeType="1"/>
              </p:cNvSpPr>
              <p:nvPr/>
            </p:nvSpPr>
            <p:spPr bwMode="auto">
              <a:xfrm flipH="1">
                <a:off x="1447" y="3715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86" name="Line 278"/>
              <p:cNvSpPr>
                <a:spLocks noChangeShapeType="1"/>
              </p:cNvSpPr>
              <p:nvPr/>
            </p:nvSpPr>
            <p:spPr bwMode="auto">
              <a:xfrm flipV="1">
                <a:off x="1448" y="3715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87" name="Line 279"/>
              <p:cNvSpPr>
                <a:spLocks noChangeShapeType="1"/>
              </p:cNvSpPr>
              <p:nvPr/>
            </p:nvSpPr>
            <p:spPr bwMode="auto">
              <a:xfrm flipH="1">
                <a:off x="1448" y="3723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88" name="Line 280"/>
              <p:cNvSpPr>
                <a:spLocks noChangeShapeType="1"/>
              </p:cNvSpPr>
              <p:nvPr/>
            </p:nvSpPr>
            <p:spPr bwMode="auto">
              <a:xfrm>
                <a:off x="1449" y="3715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89" name="Line 281"/>
              <p:cNvSpPr>
                <a:spLocks noChangeShapeType="1"/>
              </p:cNvSpPr>
              <p:nvPr/>
            </p:nvSpPr>
            <p:spPr bwMode="auto">
              <a:xfrm flipH="1">
                <a:off x="1449" y="3715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90" name="Line 282"/>
              <p:cNvSpPr>
                <a:spLocks noChangeShapeType="1"/>
              </p:cNvSpPr>
              <p:nvPr/>
            </p:nvSpPr>
            <p:spPr bwMode="auto">
              <a:xfrm>
                <a:off x="1450" y="3707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91" name="Line 283"/>
              <p:cNvSpPr>
                <a:spLocks noChangeShapeType="1"/>
              </p:cNvSpPr>
              <p:nvPr/>
            </p:nvSpPr>
            <p:spPr bwMode="auto">
              <a:xfrm flipH="1" flipV="1">
                <a:off x="1450" y="3707"/>
                <a:ext cx="1" cy="16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92" name="Line 284"/>
              <p:cNvSpPr>
                <a:spLocks noChangeShapeType="1"/>
              </p:cNvSpPr>
              <p:nvPr/>
            </p:nvSpPr>
            <p:spPr bwMode="auto">
              <a:xfrm flipH="1">
                <a:off x="1450" y="3715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93" name="Line 285"/>
              <p:cNvSpPr>
                <a:spLocks noChangeShapeType="1"/>
              </p:cNvSpPr>
              <p:nvPr/>
            </p:nvSpPr>
            <p:spPr bwMode="auto">
              <a:xfrm flipH="1">
                <a:off x="1451" y="3715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94" name="Line 286"/>
              <p:cNvSpPr>
                <a:spLocks noChangeShapeType="1"/>
              </p:cNvSpPr>
              <p:nvPr/>
            </p:nvSpPr>
            <p:spPr bwMode="auto">
              <a:xfrm>
                <a:off x="1452" y="3707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95" name="Line 287"/>
              <p:cNvSpPr>
                <a:spLocks noChangeShapeType="1"/>
              </p:cNvSpPr>
              <p:nvPr/>
            </p:nvSpPr>
            <p:spPr bwMode="auto">
              <a:xfrm flipH="1" flipV="1">
                <a:off x="1452" y="3707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96" name="Line 288"/>
              <p:cNvSpPr>
                <a:spLocks noChangeShapeType="1"/>
              </p:cNvSpPr>
              <p:nvPr/>
            </p:nvSpPr>
            <p:spPr bwMode="auto">
              <a:xfrm>
                <a:off x="1452" y="3707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97" name="Line 289"/>
              <p:cNvSpPr>
                <a:spLocks noChangeShapeType="1"/>
              </p:cNvSpPr>
              <p:nvPr/>
            </p:nvSpPr>
            <p:spPr bwMode="auto">
              <a:xfrm flipH="1">
                <a:off x="1452" y="3707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98" name="Line 290"/>
              <p:cNvSpPr>
                <a:spLocks noChangeShapeType="1"/>
              </p:cNvSpPr>
              <p:nvPr/>
            </p:nvSpPr>
            <p:spPr bwMode="auto">
              <a:xfrm flipH="1" flipV="1">
                <a:off x="1453" y="3707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99" name="Line 291"/>
              <p:cNvSpPr>
                <a:spLocks noChangeShapeType="1"/>
              </p:cNvSpPr>
              <p:nvPr/>
            </p:nvSpPr>
            <p:spPr bwMode="auto">
              <a:xfrm flipH="1">
                <a:off x="1454" y="3707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00" name="Freeform 292"/>
              <p:cNvSpPr>
                <a:spLocks/>
              </p:cNvSpPr>
              <p:nvPr/>
            </p:nvSpPr>
            <p:spPr bwMode="auto">
              <a:xfrm>
                <a:off x="1454" y="3707"/>
                <a:ext cx="1" cy="8"/>
              </a:xfrm>
              <a:custGeom>
                <a:avLst/>
                <a:gdLst>
                  <a:gd name="T0" fmla="*/ 0 w 1"/>
                  <a:gd name="T1" fmla="*/ 1 h 11"/>
                  <a:gd name="T2" fmla="*/ 0 w 1"/>
                  <a:gd name="T3" fmla="*/ 0 h 11"/>
                  <a:gd name="T4" fmla="*/ 0 w 1"/>
                  <a:gd name="T5" fmla="*/ 1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1">
                    <a:moveTo>
                      <a:pt x="0" y="11"/>
                    </a:moveTo>
                    <a:lnTo>
                      <a:pt x="0" y="0"/>
                    </a:lnTo>
                    <a:lnTo>
                      <a:pt x="0" y="11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01" name="Line 293"/>
              <p:cNvSpPr>
                <a:spLocks noChangeShapeType="1"/>
              </p:cNvSpPr>
              <p:nvPr/>
            </p:nvSpPr>
            <p:spPr bwMode="auto">
              <a:xfrm flipH="1">
                <a:off x="1454" y="3707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02" name="Line 294"/>
              <p:cNvSpPr>
                <a:spLocks noChangeShapeType="1"/>
              </p:cNvSpPr>
              <p:nvPr/>
            </p:nvSpPr>
            <p:spPr bwMode="auto">
              <a:xfrm flipH="1" flipV="1">
                <a:off x="1455" y="3707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03" name="Line 295"/>
              <p:cNvSpPr>
                <a:spLocks noChangeShapeType="1"/>
              </p:cNvSpPr>
              <p:nvPr/>
            </p:nvSpPr>
            <p:spPr bwMode="auto">
              <a:xfrm>
                <a:off x="1456" y="3707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04" name="Line 296"/>
              <p:cNvSpPr>
                <a:spLocks noChangeShapeType="1"/>
              </p:cNvSpPr>
              <p:nvPr/>
            </p:nvSpPr>
            <p:spPr bwMode="auto">
              <a:xfrm flipH="1" flipV="1">
                <a:off x="1456" y="3707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05" name="Line 297"/>
              <p:cNvSpPr>
                <a:spLocks noChangeShapeType="1"/>
              </p:cNvSpPr>
              <p:nvPr/>
            </p:nvSpPr>
            <p:spPr bwMode="auto">
              <a:xfrm>
                <a:off x="1457" y="3707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06" name="Line 298"/>
              <p:cNvSpPr>
                <a:spLocks noChangeShapeType="1"/>
              </p:cNvSpPr>
              <p:nvPr/>
            </p:nvSpPr>
            <p:spPr bwMode="auto">
              <a:xfrm flipH="1" flipV="1">
                <a:off x="1457" y="3707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07" name="Line 299"/>
              <p:cNvSpPr>
                <a:spLocks noChangeShapeType="1"/>
              </p:cNvSpPr>
              <p:nvPr/>
            </p:nvSpPr>
            <p:spPr bwMode="auto">
              <a:xfrm>
                <a:off x="1457" y="3707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08" name="Line 300"/>
              <p:cNvSpPr>
                <a:spLocks noChangeShapeType="1"/>
              </p:cNvSpPr>
              <p:nvPr/>
            </p:nvSpPr>
            <p:spPr bwMode="auto">
              <a:xfrm flipH="1">
                <a:off x="1457" y="3707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09" name="Line 301"/>
              <p:cNvSpPr>
                <a:spLocks noChangeShapeType="1"/>
              </p:cNvSpPr>
              <p:nvPr/>
            </p:nvSpPr>
            <p:spPr bwMode="auto">
              <a:xfrm flipH="1" flipV="1">
                <a:off x="1458" y="3707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10" name="Line 302"/>
              <p:cNvSpPr>
                <a:spLocks noChangeShapeType="1"/>
              </p:cNvSpPr>
              <p:nvPr/>
            </p:nvSpPr>
            <p:spPr bwMode="auto">
              <a:xfrm flipV="1">
                <a:off x="1459" y="3715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11" name="Line 303"/>
              <p:cNvSpPr>
                <a:spLocks noChangeShapeType="1"/>
              </p:cNvSpPr>
              <p:nvPr/>
            </p:nvSpPr>
            <p:spPr bwMode="auto">
              <a:xfrm flipH="1" flipV="1">
                <a:off x="1459" y="3723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12" name="Line 304"/>
              <p:cNvSpPr>
                <a:spLocks noChangeShapeType="1"/>
              </p:cNvSpPr>
              <p:nvPr/>
            </p:nvSpPr>
            <p:spPr bwMode="auto">
              <a:xfrm flipV="1">
                <a:off x="1459" y="3731"/>
                <a:ext cx="1" cy="15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13" name="Line 305"/>
              <p:cNvSpPr>
                <a:spLocks noChangeShapeType="1"/>
              </p:cNvSpPr>
              <p:nvPr/>
            </p:nvSpPr>
            <p:spPr bwMode="auto">
              <a:xfrm flipH="1" flipV="1">
                <a:off x="1459" y="3746"/>
                <a:ext cx="1" cy="24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14" name="Line 306"/>
              <p:cNvSpPr>
                <a:spLocks noChangeShapeType="1"/>
              </p:cNvSpPr>
              <p:nvPr/>
            </p:nvSpPr>
            <p:spPr bwMode="auto">
              <a:xfrm flipV="1">
                <a:off x="1460" y="3770"/>
                <a:ext cx="1" cy="16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15" name="Line 307"/>
              <p:cNvSpPr>
                <a:spLocks noChangeShapeType="1"/>
              </p:cNvSpPr>
              <p:nvPr/>
            </p:nvSpPr>
            <p:spPr bwMode="auto">
              <a:xfrm flipH="1" flipV="1">
                <a:off x="1460" y="3786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16" name="Line 308"/>
              <p:cNvSpPr>
                <a:spLocks noChangeShapeType="1"/>
              </p:cNvSpPr>
              <p:nvPr/>
            </p:nvSpPr>
            <p:spPr bwMode="auto">
              <a:xfrm flipH="1">
                <a:off x="1461" y="3794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17" name="Line 309"/>
              <p:cNvSpPr>
                <a:spLocks noChangeShapeType="1"/>
              </p:cNvSpPr>
              <p:nvPr/>
            </p:nvSpPr>
            <p:spPr bwMode="auto">
              <a:xfrm flipV="1">
                <a:off x="1462" y="3794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18" name="Line 310"/>
              <p:cNvSpPr>
                <a:spLocks noChangeShapeType="1"/>
              </p:cNvSpPr>
              <p:nvPr/>
            </p:nvSpPr>
            <p:spPr bwMode="auto">
              <a:xfrm flipV="1">
                <a:off x="1462" y="3802"/>
                <a:ext cx="1" cy="16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19" name="Line 311"/>
              <p:cNvSpPr>
                <a:spLocks noChangeShapeType="1"/>
              </p:cNvSpPr>
              <p:nvPr/>
            </p:nvSpPr>
            <p:spPr bwMode="auto">
              <a:xfrm flipH="1">
                <a:off x="1462" y="3818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20" name="Line 312"/>
              <p:cNvSpPr>
                <a:spLocks noChangeShapeType="1"/>
              </p:cNvSpPr>
              <p:nvPr/>
            </p:nvSpPr>
            <p:spPr bwMode="auto">
              <a:xfrm>
                <a:off x="1462" y="3810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21" name="Line 313"/>
              <p:cNvSpPr>
                <a:spLocks noChangeShapeType="1"/>
              </p:cNvSpPr>
              <p:nvPr/>
            </p:nvSpPr>
            <p:spPr bwMode="auto">
              <a:xfrm flipH="1" flipV="1">
                <a:off x="1462" y="3810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22" name="Line 314"/>
              <p:cNvSpPr>
                <a:spLocks noChangeShapeType="1"/>
              </p:cNvSpPr>
              <p:nvPr/>
            </p:nvSpPr>
            <p:spPr bwMode="auto">
              <a:xfrm flipV="1">
                <a:off x="1463" y="3818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23" name="Line 315"/>
              <p:cNvSpPr>
                <a:spLocks noChangeShapeType="1"/>
              </p:cNvSpPr>
              <p:nvPr/>
            </p:nvSpPr>
            <p:spPr bwMode="auto">
              <a:xfrm flipH="1">
                <a:off x="1463" y="3818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24" name="Freeform 316"/>
              <p:cNvSpPr>
                <a:spLocks/>
              </p:cNvSpPr>
              <p:nvPr/>
            </p:nvSpPr>
            <p:spPr bwMode="auto">
              <a:xfrm>
                <a:off x="1464" y="3818"/>
                <a:ext cx="1" cy="8"/>
              </a:xfrm>
              <a:custGeom>
                <a:avLst/>
                <a:gdLst>
                  <a:gd name="T0" fmla="*/ 0 w 1"/>
                  <a:gd name="T1" fmla="*/ 1 h 11"/>
                  <a:gd name="T2" fmla="*/ 0 w 1"/>
                  <a:gd name="T3" fmla="*/ 0 h 11"/>
                  <a:gd name="T4" fmla="*/ 0 w 1"/>
                  <a:gd name="T5" fmla="*/ 1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1">
                    <a:moveTo>
                      <a:pt x="0" y="11"/>
                    </a:moveTo>
                    <a:lnTo>
                      <a:pt x="0" y="0"/>
                    </a:lnTo>
                    <a:lnTo>
                      <a:pt x="0" y="11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25" name="Line 317"/>
              <p:cNvSpPr>
                <a:spLocks noChangeShapeType="1"/>
              </p:cNvSpPr>
              <p:nvPr/>
            </p:nvSpPr>
            <p:spPr bwMode="auto">
              <a:xfrm flipH="1" flipV="1">
                <a:off x="1464" y="3818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26" name="Line 318"/>
              <p:cNvSpPr>
                <a:spLocks noChangeShapeType="1"/>
              </p:cNvSpPr>
              <p:nvPr/>
            </p:nvSpPr>
            <p:spPr bwMode="auto">
              <a:xfrm flipH="1">
                <a:off x="1464" y="3818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27" name="Line 319"/>
              <p:cNvSpPr>
                <a:spLocks noChangeShapeType="1"/>
              </p:cNvSpPr>
              <p:nvPr/>
            </p:nvSpPr>
            <p:spPr bwMode="auto">
              <a:xfrm flipH="1">
                <a:off x="1465" y="3818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28" name="Freeform 320"/>
              <p:cNvSpPr>
                <a:spLocks/>
              </p:cNvSpPr>
              <p:nvPr/>
            </p:nvSpPr>
            <p:spPr bwMode="auto">
              <a:xfrm>
                <a:off x="1466" y="3810"/>
                <a:ext cx="1" cy="8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1 h 11"/>
                  <a:gd name="T4" fmla="*/ 0 w 1"/>
                  <a:gd name="T5" fmla="*/ 0 h 11"/>
                  <a:gd name="T6" fmla="*/ 0 w 1"/>
                  <a:gd name="T7" fmla="*/ 1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1">
                    <a:moveTo>
                      <a:pt x="0" y="0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0" y="11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29" name="Line 321"/>
              <p:cNvSpPr>
                <a:spLocks noChangeShapeType="1"/>
              </p:cNvSpPr>
              <p:nvPr/>
            </p:nvSpPr>
            <p:spPr bwMode="auto">
              <a:xfrm flipH="1" flipV="1">
                <a:off x="1466" y="3810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30" name="Line 322"/>
              <p:cNvSpPr>
                <a:spLocks noChangeShapeType="1"/>
              </p:cNvSpPr>
              <p:nvPr/>
            </p:nvSpPr>
            <p:spPr bwMode="auto">
              <a:xfrm>
                <a:off x="1467" y="3810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31" name="Line 323"/>
              <p:cNvSpPr>
                <a:spLocks noChangeShapeType="1"/>
              </p:cNvSpPr>
              <p:nvPr/>
            </p:nvSpPr>
            <p:spPr bwMode="auto">
              <a:xfrm flipH="1" flipV="1">
                <a:off x="1467" y="3810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32" name="Line 324"/>
              <p:cNvSpPr>
                <a:spLocks noChangeShapeType="1"/>
              </p:cNvSpPr>
              <p:nvPr/>
            </p:nvSpPr>
            <p:spPr bwMode="auto">
              <a:xfrm flipH="1">
                <a:off x="1467" y="3818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33" name="Line 325"/>
              <p:cNvSpPr>
                <a:spLocks noChangeShapeType="1"/>
              </p:cNvSpPr>
              <p:nvPr/>
            </p:nvSpPr>
            <p:spPr bwMode="auto">
              <a:xfrm flipH="1">
                <a:off x="1468" y="3810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34" name="Line 326"/>
              <p:cNvSpPr>
                <a:spLocks noChangeShapeType="1"/>
              </p:cNvSpPr>
              <p:nvPr/>
            </p:nvSpPr>
            <p:spPr bwMode="auto">
              <a:xfrm flipV="1">
                <a:off x="1469" y="3810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35" name="Line 327"/>
              <p:cNvSpPr>
                <a:spLocks noChangeShapeType="1"/>
              </p:cNvSpPr>
              <p:nvPr/>
            </p:nvSpPr>
            <p:spPr bwMode="auto">
              <a:xfrm flipV="1">
                <a:off x="1469" y="3818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36" name="Line 328"/>
              <p:cNvSpPr>
                <a:spLocks noChangeShapeType="1"/>
              </p:cNvSpPr>
              <p:nvPr/>
            </p:nvSpPr>
            <p:spPr bwMode="auto">
              <a:xfrm flipH="1">
                <a:off x="1469" y="3818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37" name="Line 329"/>
              <p:cNvSpPr>
                <a:spLocks noChangeShapeType="1"/>
              </p:cNvSpPr>
              <p:nvPr/>
            </p:nvSpPr>
            <p:spPr bwMode="auto">
              <a:xfrm flipV="1">
                <a:off x="1469" y="3818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38" name="Line 330"/>
              <p:cNvSpPr>
                <a:spLocks noChangeShapeType="1"/>
              </p:cNvSpPr>
              <p:nvPr/>
            </p:nvSpPr>
            <p:spPr bwMode="auto">
              <a:xfrm flipH="1">
                <a:off x="1469" y="3818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39" name="Line 331"/>
              <p:cNvSpPr>
                <a:spLocks noChangeShapeType="1"/>
              </p:cNvSpPr>
              <p:nvPr/>
            </p:nvSpPr>
            <p:spPr bwMode="auto">
              <a:xfrm flipH="1">
                <a:off x="1470" y="3818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40" name="Line 332"/>
              <p:cNvSpPr>
                <a:spLocks noChangeShapeType="1"/>
              </p:cNvSpPr>
              <p:nvPr/>
            </p:nvSpPr>
            <p:spPr bwMode="auto">
              <a:xfrm flipV="1">
                <a:off x="1471" y="3818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41" name="Line 333"/>
              <p:cNvSpPr>
                <a:spLocks noChangeShapeType="1"/>
              </p:cNvSpPr>
              <p:nvPr/>
            </p:nvSpPr>
            <p:spPr bwMode="auto">
              <a:xfrm flipH="1">
                <a:off x="1471" y="3818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42" name="Line 334"/>
              <p:cNvSpPr>
                <a:spLocks noChangeShapeType="1"/>
              </p:cNvSpPr>
              <p:nvPr/>
            </p:nvSpPr>
            <p:spPr bwMode="auto">
              <a:xfrm flipH="1">
                <a:off x="1472" y="3818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43" name="Line 335"/>
              <p:cNvSpPr>
                <a:spLocks noChangeShapeType="1"/>
              </p:cNvSpPr>
              <p:nvPr/>
            </p:nvSpPr>
            <p:spPr bwMode="auto">
              <a:xfrm flipH="1">
                <a:off x="1472" y="3818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44" name="Line 336"/>
              <p:cNvSpPr>
                <a:spLocks noChangeShapeType="1"/>
              </p:cNvSpPr>
              <p:nvPr/>
            </p:nvSpPr>
            <p:spPr bwMode="auto">
              <a:xfrm flipH="1">
                <a:off x="1473" y="3818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45" name="Freeform 337"/>
              <p:cNvSpPr>
                <a:spLocks/>
              </p:cNvSpPr>
              <p:nvPr/>
            </p:nvSpPr>
            <p:spPr bwMode="auto">
              <a:xfrm>
                <a:off x="1474" y="3810"/>
                <a:ext cx="1" cy="8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1 h 11"/>
                  <a:gd name="T4" fmla="*/ 0 w 1"/>
                  <a:gd name="T5" fmla="*/ 0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1">
                    <a:moveTo>
                      <a:pt x="0" y="0"/>
                    </a:move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46" name="Line 338"/>
              <p:cNvSpPr>
                <a:spLocks noChangeShapeType="1"/>
              </p:cNvSpPr>
              <p:nvPr/>
            </p:nvSpPr>
            <p:spPr bwMode="auto">
              <a:xfrm flipH="1">
                <a:off x="1474" y="3818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47" name="Line 339"/>
              <p:cNvSpPr>
                <a:spLocks noChangeShapeType="1"/>
              </p:cNvSpPr>
              <p:nvPr/>
            </p:nvSpPr>
            <p:spPr bwMode="auto">
              <a:xfrm flipH="1">
                <a:off x="1474" y="3810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48" name="Line 340"/>
              <p:cNvSpPr>
                <a:spLocks noChangeShapeType="1"/>
              </p:cNvSpPr>
              <p:nvPr/>
            </p:nvSpPr>
            <p:spPr bwMode="auto">
              <a:xfrm flipV="1">
                <a:off x="1475" y="3810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49" name="Line 341"/>
              <p:cNvSpPr>
                <a:spLocks noChangeShapeType="1"/>
              </p:cNvSpPr>
              <p:nvPr/>
            </p:nvSpPr>
            <p:spPr bwMode="auto">
              <a:xfrm flipH="1" flipV="1">
                <a:off x="1475" y="3818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50" name="Freeform 342"/>
              <p:cNvSpPr>
                <a:spLocks/>
              </p:cNvSpPr>
              <p:nvPr/>
            </p:nvSpPr>
            <p:spPr bwMode="auto">
              <a:xfrm>
                <a:off x="1476" y="3818"/>
                <a:ext cx="1" cy="8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1 h 11"/>
                  <a:gd name="T4" fmla="*/ 0 w 1"/>
                  <a:gd name="T5" fmla="*/ 0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1">
                    <a:moveTo>
                      <a:pt x="0" y="0"/>
                    </a:move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51" name="Line 343"/>
              <p:cNvSpPr>
                <a:spLocks noChangeShapeType="1"/>
              </p:cNvSpPr>
              <p:nvPr/>
            </p:nvSpPr>
            <p:spPr bwMode="auto">
              <a:xfrm>
                <a:off x="1476" y="3810"/>
                <a:ext cx="1" cy="16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52" name="Line 344"/>
              <p:cNvSpPr>
                <a:spLocks noChangeShapeType="1"/>
              </p:cNvSpPr>
              <p:nvPr/>
            </p:nvSpPr>
            <p:spPr bwMode="auto">
              <a:xfrm flipH="1" flipV="1">
                <a:off x="1476" y="3810"/>
                <a:ext cx="1" cy="16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53" name="Line 345"/>
              <p:cNvSpPr>
                <a:spLocks noChangeShapeType="1"/>
              </p:cNvSpPr>
              <p:nvPr/>
            </p:nvSpPr>
            <p:spPr bwMode="auto">
              <a:xfrm flipH="1">
                <a:off x="1476" y="3818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54" name="Line 346"/>
              <p:cNvSpPr>
                <a:spLocks noChangeShapeType="1"/>
              </p:cNvSpPr>
              <p:nvPr/>
            </p:nvSpPr>
            <p:spPr bwMode="auto">
              <a:xfrm flipH="1">
                <a:off x="1477" y="3818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55" name="Freeform 347"/>
              <p:cNvSpPr>
                <a:spLocks/>
              </p:cNvSpPr>
              <p:nvPr/>
            </p:nvSpPr>
            <p:spPr bwMode="auto">
              <a:xfrm>
                <a:off x="1478" y="3818"/>
                <a:ext cx="1" cy="8"/>
              </a:xfrm>
              <a:custGeom>
                <a:avLst/>
                <a:gdLst>
                  <a:gd name="T0" fmla="*/ 0 w 1"/>
                  <a:gd name="T1" fmla="*/ 1 h 11"/>
                  <a:gd name="T2" fmla="*/ 0 w 1"/>
                  <a:gd name="T3" fmla="*/ 0 h 11"/>
                  <a:gd name="T4" fmla="*/ 0 w 1"/>
                  <a:gd name="T5" fmla="*/ 1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1">
                    <a:moveTo>
                      <a:pt x="0" y="11"/>
                    </a:moveTo>
                    <a:lnTo>
                      <a:pt x="0" y="0"/>
                    </a:lnTo>
                    <a:lnTo>
                      <a:pt x="0" y="11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56" name="Line 348"/>
              <p:cNvSpPr>
                <a:spLocks noChangeShapeType="1"/>
              </p:cNvSpPr>
              <p:nvPr/>
            </p:nvSpPr>
            <p:spPr bwMode="auto">
              <a:xfrm>
                <a:off x="1478" y="3810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57" name="Line 349"/>
              <p:cNvSpPr>
                <a:spLocks noChangeShapeType="1"/>
              </p:cNvSpPr>
              <p:nvPr/>
            </p:nvSpPr>
            <p:spPr bwMode="auto">
              <a:xfrm flipH="1" flipV="1">
                <a:off x="1478" y="3810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58" name="Line 350"/>
              <p:cNvSpPr>
                <a:spLocks noChangeShapeType="1"/>
              </p:cNvSpPr>
              <p:nvPr/>
            </p:nvSpPr>
            <p:spPr bwMode="auto">
              <a:xfrm flipH="1" flipV="1">
                <a:off x="1479" y="3818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59" name="Line 351"/>
              <p:cNvSpPr>
                <a:spLocks noChangeShapeType="1"/>
              </p:cNvSpPr>
              <p:nvPr/>
            </p:nvSpPr>
            <p:spPr bwMode="auto">
              <a:xfrm>
                <a:off x="1479" y="3818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60" name="Line 352"/>
              <p:cNvSpPr>
                <a:spLocks noChangeShapeType="1"/>
              </p:cNvSpPr>
              <p:nvPr/>
            </p:nvSpPr>
            <p:spPr bwMode="auto">
              <a:xfrm flipH="1">
                <a:off x="1479" y="3818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61" name="Line 353"/>
              <p:cNvSpPr>
                <a:spLocks noChangeShapeType="1"/>
              </p:cNvSpPr>
              <p:nvPr/>
            </p:nvSpPr>
            <p:spPr bwMode="auto">
              <a:xfrm flipV="1">
                <a:off x="1480" y="3818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62" name="Line 354"/>
              <p:cNvSpPr>
                <a:spLocks noChangeShapeType="1"/>
              </p:cNvSpPr>
              <p:nvPr/>
            </p:nvSpPr>
            <p:spPr bwMode="auto">
              <a:xfrm flipH="1" flipV="1">
                <a:off x="1480" y="3826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63" name="Line 355"/>
              <p:cNvSpPr>
                <a:spLocks noChangeShapeType="1"/>
              </p:cNvSpPr>
              <p:nvPr/>
            </p:nvSpPr>
            <p:spPr bwMode="auto">
              <a:xfrm>
                <a:off x="1481" y="3826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64" name="Line 356"/>
              <p:cNvSpPr>
                <a:spLocks noChangeShapeType="1"/>
              </p:cNvSpPr>
              <p:nvPr/>
            </p:nvSpPr>
            <p:spPr bwMode="auto">
              <a:xfrm>
                <a:off x="1481" y="3818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65" name="Line 357"/>
              <p:cNvSpPr>
                <a:spLocks noChangeShapeType="1"/>
              </p:cNvSpPr>
              <p:nvPr/>
            </p:nvSpPr>
            <p:spPr bwMode="auto">
              <a:xfrm flipH="1">
                <a:off x="1481" y="3818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66" name="Line 358"/>
              <p:cNvSpPr>
                <a:spLocks noChangeShapeType="1"/>
              </p:cNvSpPr>
              <p:nvPr/>
            </p:nvSpPr>
            <p:spPr bwMode="auto">
              <a:xfrm flipH="1">
                <a:off x="1481" y="3818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67" name="Line 359"/>
              <p:cNvSpPr>
                <a:spLocks noChangeShapeType="1"/>
              </p:cNvSpPr>
              <p:nvPr/>
            </p:nvSpPr>
            <p:spPr bwMode="auto">
              <a:xfrm flipV="1">
                <a:off x="1482" y="3818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68" name="Line 360"/>
              <p:cNvSpPr>
                <a:spLocks noChangeShapeType="1"/>
              </p:cNvSpPr>
              <p:nvPr/>
            </p:nvSpPr>
            <p:spPr bwMode="auto">
              <a:xfrm flipH="1">
                <a:off x="1482" y="3810"/>
                <a:ext cx="1" cy="16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69" name="Line 361"/>
              <p:cNvSpPr>
                <a:spLocks noChangeShapeType="1"/>
              </p:cNvSpPr>
              <p:nvPr/>
            </p:nvSpPr>
            <p:spPr bwMode="auto">
              <a:xfrm flipV="1">
                <a:off x="1483" y="3810"/>
                <a:ext cx="1" cy="16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70" name="Line 362"/>
              <p:cNvSpPr>
                <a:spLocks noChangeShapeType="1"/>
              </p:cNvSpPr>
              <p:nvPr/>
            </p:nvSpPr>
            <p:spPr bwMode="auto">
              <a:xfrm flipV="1">
                <a:off x="1483" y="3826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71" name="Line 363"/>
              <p:cNvSpPr>
                <a:spLocks noChangeShapeType="1"/>
              </p:cNvSpPr>
              <p:nvPr/>
            </p:nvSpPr>
            <p:spPr bwMode="auto">
              <a:xfrm>
                <a:off x="1483" y="3818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72" name="Line 364"/>
              <p:cNvSpPr>
                <a:spLocks noChangeShapeType="1"/>
              </p:cNvSpPr>
              <p:nvPr/>
            </p:nvSpPr>
            <p:spPr bwMode="auto">
              <a:xfrm flipH="1">
                <a:off x="1483" y="3818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73" name="Line 365"/>
              <p:cNvSpPr>
                <a:spLocks noChangeShapeType="1"/>
              </p:cNvSpPr>
              <p:nvPr/>
            </p:nvSpPr>
            <p:spPr bwMode="auto">
              <a:xfrm flipH="1">
                <a:off x="1484" y="3818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74" name="Line 366"/>
              <p:cNvSpPr>
                <a:spLocks noChangeShapeType="1"/>
              </p:cNvSpPr>
              <p:nvPr/>
            </p:nvSpPr>
            <p:spPr bwMode="auto">
              <a:xfrm flipH="1" flipV="1">
                <a:off x="1484" y="3818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75" name="Line 367"/>
              <p:cNvSpPr>
                <a:spLocks noChangeShapeType="1"/>
              </p:cNvSpPr>
              <p:nvPr/>
            </p:nvSpPr>
            <p:spPr bwMode="auto">
              <a:xfrm>
                <a:off x="1353" y="3818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76" name="Line 368"/>
              <p:cNvSpPr>
                <a:spLocks noChangeShapeType="1"/>
              </p:cNvSpPr>
              <p:nvPr/>
            </p:nvSpPr>
            <p:spPr bwMode="auto">
              <a:xfrm>
                <a:off x="1353" y="3810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77" name="Line 369"/>
              <p:cNvSpPr>
                <a:spLocks noChangeShapeType="1"/>
              </p:cNvSpPr>
              <p:nvPr/>
            </p:nvSpPr>
            <p:spPr bwMode="auto">
              <a:xfrm>
                <a:off x="1354" y="3810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78" name="Line 370"/>
              <p:cNvSpPr>
                <a:spLocks noChangeShapeType="1"/>
              </p:cNvSpPr>
              <p:nvPr/>
            </p:nvSpPr>
            <p:spPr bwMode="auto">
              <a:xfrm>
                <a:off x="1354" y="3818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79" name="Line 371"/>
              <p:cNvSpPr>
                <a:spLocks noChangeShapeType="1"/>
              </p:cNvSpPr>
              <p:nvPr/>
            </p:nvSpPr>
            <p:spPr bwMode="auto">
              <a:xfrm>
                <a:off x="1354" y="3826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80" name="Line 372"/>
              <p:cNvSpPr>
                <a:spLocks noChangeShapeType="1"/>
              </p:cNvSpPr>
              <p:nvPr/>
            </p:nvSpPr>
            <p:spPr bwMode="auto">
              <a:xfrm>
                <a:off x="1354" y="3802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81" name="Line 373"/>
              <p:cNvSpPr>
                <a:spLocks noChangeShapeType="1"/>
              </p:cNvSpPr>
              <p:nvPr/>
            </p:nvSpPr>
            <p:spPr bwMode="auto">
              <a:xfrm>
                <a:off x="1355" y="3818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82" name="Line 374"/>
              <p:cNvSpPr>
                <a:spLocks noChangeShapeType="1"/>
              </p:cNvSpPr>
              <p:nvPr/>
            </p:nvSpPr>
            <p:spPr bwMode="auto">
              <a:xfrm>
                <a:off x="1355" y="3802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83" name="Line 375"/>
              <p:cNvSpPr>
                <a:spLocks noChangeShapeType="1"/>
              </p:cNvSpPr>
              <p:nvPr/>
            </p:nvSpPr>
            <p:spPr bwMode="auto">
              <a:xfrm>
                <a:off x="1355" y="3810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84" name="Line 376"/>
              <p:cNvSpPr>
                <a:spLocks noChangeShapeType="1"/>
              </p:cNvSpPr>
              <p:nvPr/>
            </p:nvSpPr>
            <p:spPr bwMode="auto">
              <a:xfrm>
                <a:off x="1356" y="3810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85" name="Line 377"/>
              <p:cNvSpPr>
                <a:spLocks noChangeShapeType="1"/>
              </p:cNvSpPr>
              <p:nvPr/>
            </p:nvSpPr>
            <p:spPr bwMode="auto">
              <a:xfrm>
                <a:off x="1356" y="3802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86" name="Line 378"/>
              <p:cNvSpPr>
                <a:spLocks noChangeShapeType="1"/>
              </p:cNvSpPr>
              <p:nvPr/>
            </p:nvSpPr>
            <p:spPr bwMode="auto">
              <a:xfrm>
                <a:off x="1357" y="3810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87" name="Line 379"/>
              <p:cNvSpPr>
                <a:spLocks noChangeShapeType="1"/>
              </p:cNvSpPr>
              <p:nvPr/>
            </p:nvSpPr>
            <p:spPr bwMode="auto">
              <a:xfrm>
                <a:off x="1357" y="3810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88" name="Line 380"/>
              <p:cNvSpPr>
                <a:spLocks noChangeShapeType="1"/>
              </p:cNvSpPr>
              <p:nvPr/>
            </p:nvSpPr>
            <p:spPr bwMode="auto">
              <a:xfrm>
                <a:off x="1358" y="3802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89" name="Line 381"/>
              <p:cNvSpPr>
                <a:spLocks noChangeShapeType="1"/>
              </p:cNvSpPr>
              <p:nvPr/>
            </p:nvSpPr>
            <p:spPr bwMode="auto">
              <a:xfrm>
                <a:off x="1358" y="3810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90" name="Line 382"/>
              <p:cNvSpPr>
                <a:spLocks noChangeShapeType="1"/>
              </p:cNvSpPr>
              <p:nvPr/>
            </p:nvSpPr>
            <p:spPr bwMode="auto">
              <a:xfrm>
                <a:off x="1358" y="3802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91" name="Line 383"/>
              <p:cNvSpPr>
                <a:spLocks noChangeShapeType="1"/>
              </p:cNvSpPr>
              <p:nvPr/>
            </p:nvSpPr>
            <p:spPr bwMode="auto">
              <a:xfrm>
                <a:off x="1359" y="3810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92" name="Line 384"/>
              <p:cNvSpPr>
                <a:spLocks noChangeShapeType="1"/>
              </p:cNvSpPr>
              <p:nvPr/>
            </p:nvSpPr>
            <p:spPr bwMode="auto">
              <a:xfrm>
                <a:off x="1359" y="3810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93" name="Line 385"/>
              <p:cNvSpPr>
                <a:spLocks noChangeShapeType="1"/>
              </p:cNvSpPr>
              <p:nvPr/>
            </p:nvSpPr>
            <p:spPr bwMode="auto">
              <a:xfrm>
                <a:off x="1360" y="3810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94" name="Line 386"/>
              <p:cNvSpPr>
                <a:spLocks noChangeShapeType="1"/>
              </p:cNvSpPr>
              <p:nvPr/>
            </p:nvSpPr>
            <p:spPr bwMode="auto">
              <a:xfrm>
                <a:off x="1360" y="3794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95" name="Line 387"/>
              <p:cNvSpPr>
                <a:spLocks noChangeShapeType="1"/>
              </p:cNvSpPr>
              <p:nvPr/>
            </p:nvSpPr>
            <p:spPr bwMode="auto">
              <a:xfrm>
                <a:off x="1360" y="3810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96" name="Line 388"/>
              <p:cNvSpPr>
                <a:spLocks noChangeShapeType="1"/>
              </p:cNvSpPr>
              <p:nvPr/>
            </p:nvSpPr>
            <p:spPr bwMode="auto">
              <a:xfrm>
                <a:off x="1360" y="3802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97" name="Line 389"/>
              <p:cNvSpPr>
                <a:spLocks noChangeShapeType="1"/>
              </p:cNvSpPr>
              <p:nvPr/>
            </p:nvSpPr>
            <p:spPr bwMode="auto">
              <a:xfrm>
                <a:off x="1361" y="3810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98" name="Line 390"/>
              <p:cNvSpPr>
                <a:spLocks noChangeShapeType="1"/>
              </p:cNvSpPr>
              <p:nvPr/>
            </p:nvSpPr>
            <p:spPr bwMode="auto">
              <a:xfrm>
                <a:off x="1361" y="3802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99" name="Line 391"/>
              <p:cNvSpPr>
                <a:spLocks noChangeShapeType="1"/>
              </p:cNvSpPr>
              <p:nvPr/>
            </p:nvSpPr>
            <p:spPr bwMode="auto">
              <a:xfrm>
                <a:off x="1362" y="3810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00" name="Line 392"/>
              <p:cNvSpPr>
                <a:spLocks noChangeShapeType="1"/>
              </p:cNvSpPr>
              <p:nvPr/>
            </p:nvSpPr>
            <p:spPr bwMode="auto">
              <a:xfrm>
                <a:off x="1362" y="3802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01" name="Line 393"/>
              <p:cNvSpPr>
                <a:spLocks noChangeShapeType="1"/>
              </p:cNvSpPr>
              <p:nvPr/>
            </p:nvSpPr>
            <p:spPr bwMode="auto">
              <a:xfrm>
                <a:off x="1362" y="3802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02" name="Line 394"/>
              <p:cNvSpPr>
                <a:spLocks noChangeShapeType="1"/>
              </p:cNvSpPr>
              <p:nvPr/>
            </p:nvSpPr>
            <p:spPr bwMode="auto">
              <a:xfrm>
                <a:off x="1362" y="3786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03" name="Line 395"/>
              <p:cNvSpPr>
                <a:spLocks noChangeShapeType="1"/>
              </p:cNvSpPr>
              <p:nvPr/>
            </p:nvSpPr>
            <p:spPr bwMode="auto">
              <a:xfrm>
                <a:off x="1362" y="3802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04" name="Line 396"/>
              <p:cNvSpPr>
                <a:spLocks noChangeShapeType="1"/>
              </p:cNvSpPr>
              <p:nvPr/>
            </p:nvSpPr>
            <p:spPr bwMode="auto">
              <a:xfrm>
                <a:off x="1362" y="3818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05" name="Line 397"/>
              <p:cNvSpPr>
                <a:spLocks noChangeShapeType="1"/>
              </p:cNvSpPr>
              <p:nvPr/>
            </p:nvSpPr>
            <p:spPr bwMode="auto">
              <a:xfrm>
                <a:off x="1363" y="3802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06" name="Line 398"/>
              <p:cNvSpPr>
                <a:spLocks noChangeShapeType="1"/>
              </p:cNvSpPr>
              <p:nvPr/>
            </p:nvSpPr>
            <p:spPr bwMode="auto">
              <a:xfrm>
                <a:off x="1364" y="3802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07" name="Line 399"/>
              <p:cNvSpPr>
                <a:spLocks noChangeShapeType="1"/>
              </p:cNvSpPr>
              <p:nvPr/>
            </p:nvSpPr>
            <p:spPr bwMode="auto">
              <a:xfrm>
                <a:off x="1364" y="3810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08" name="Line 400"/>
              <p:cNvSpPr>
                <a:spLocks noChangeShapeType="1"/>
              </p:cNvSpPr>
              <p:nvPr/>
            </p:nvSpPr>
            <p:spPr bwMode="auto">
              <a:xfrm>
                <a:off x="1365" y="3802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09" name="Line 401"/>
              <p:cNvSpPr>
                <a:spLocks noChangeShapeType="1"/>
              </p:cNvSpPr>
              <p:nvPr/>
            </p:nvSpPr>
            <p:spPr bwMode="auto">
              <a:xfrm>
                <a:off x="1365" y="3794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10" name="Line 402"/>
              <p:cNvSpPr>
                <a:spLocks noChangeShapeType="1"/>
              </p:cNvSpPr>
              <p:nvPr/>
            </p:nvSpPr>
            <p:spPr bwMode="auto">
              <a:xfrm>
                <a:off x="1365" y="3802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11" name="Line 403"/>
              <p:cNvSpPr>
                <a:spLocks noChangeShapeType="1"/>
              </p:cNvSpPr>
              <p:nvPr/>
            </p:nvSpPr>
            <p:spPr bwMode="auto">
              <a:xfrm>
                <a:off x="1366" y="3802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12" name="Line 404"/>
              <p:cNvSpPr>
                <a:spLocks noChangeShapeType="1"/>
              </p:cNvSpPr>
              <p:nvPr/>
            </p:nvSpPr>
            <p:spPr bwMode="auto">
              <a:xfrm>
                <a:off x="1366" y="3794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13" name="Line 405"/>
              <p:cNvSpPr>
                <a:spLocks noChangeShapeType="1"/>
              </p:cNvSpPr>
              <p:nvPr/>
            </p:nvSpPr>
            <p:spPr bwMode="auto">
              <a:xfrm>
                <a:off x="1367" y="3794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14" name="Line 406"/>
              <p:cNvSpPr>
                <a:spLocks noChangeShapeType="1"/>
              </p:cNvSpPr>
              <p:nvPr/>
            </p:nvSpPr>
            <p:spPr bwMode="auto">
              <a:xfrm>
                <a:off x="1367" y="3802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15" name="Line 407"/>
              <p:cNvSpPr>
                <a:spLocks noChangeShapeType="1"/>
              </p:cNvSpPr>
              <p:nvPr/>
            </p:nvSpPr>
            <p:spPr bwMode="auto">
              <a:xfrm>
                <a:off x="1367" y="3794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06505" name="Group 408"/>
            <p:cNvGrpSpPr>
              <a:grpSpLocks/>
            </p:cNvGrpSpPr>
            <p:nvPr/>
          </p:nvGrpSpPr>
          <p:grpSpPr bwMode="auto">
            <a:xfrm>
              <a:off x="1368" y="3707"/>
              <a:ext cx="77" cy="96"/>
              <a:chOff x="1368" y="3707"/>
              <a:chExt cx="77" cy="96"/>
            </a:xfrm>
          </p:grpSpPr>
          <p:sp>
            <p:nvSpPr>
              <p:cNvPr id="106616" name="Line 409"/>
              <p:cNvSpPr>
                <a:spLocks noChangeShapeType="1"/>
              </p:cNvSpPr>
              <p:nvPr/>
            </p:nvSpPr>
            <p:spPr bwMode="auto">
              <a:xfrm>
                <a:off x="1368" y="3802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17" name="Line 410"/>
              <p:cNvSpPr>
                <a:spLocks noChangeShapeType="1"/>
              </p:cNvSpPr>
              <p:nvPr/>
            </p:nvSpPr>
            <p:spPr bwMode="auto">
              <a:xfrm>
                <a:off x="1369" y="3802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18" name="Line 411"/>
              <p:cNvSpPr>
                <a:spLocks noChangeShapeType="1"/>
              </p:cNvSpPr>
              <p:nvPr/>
            </p:nvSpPr>
            <p:spPr bwMode="auto">
              <a:xfrm>
                <a:off x="1369" y="3794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19" name="Line 412"/>
              <p:cNvSpPr>
                <a:spLocks noChangeShapeType="1"/>
              </p:cNvSpPr>
              <p:nvPr/>
            </p:nvSpPr>
            <p:spPr bwMode="auto">
              <a:xfrm>
                <a:off x="1369" y="3802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20" name="Line 413"/>
              <p:cNvSpPr>
                <a:spLocks noChangeShapeType="1"/>
              </p:cNvSpPr>
              <p:nvPr/>
            </p:nvSpPr>
            <p:spPr bwMode="auto">
              <a:xfrm>
                <a:off x="1370" y="3794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21" name="Line 414"/>
              <p:cNvSpPr>
                <a:spLocks noChangeShapeType="1"/>
              </p:cNvSpPr>
              <p:nvPr/>
            </p:nvSpPr>
            <p:spPr bwMode="auto">
              <a:xfrm>
                <a:off x="1370" y="3802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22" name="Line 415"/>
              <p:cNvSpPr>
                <a:spLocks noChangeShapeType="1"/>
              </p:cNvSpPr>
              <p:nvPr/>
            </p:nvSpPr>
            <p:spPr bwMode="auto">
              <a:xfrm>
                <a:off x="1370" y="3794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23" name="Line 416"/>
              <p:cNvSpPr>
                <a:spLocks noChangeShapeType="1"/>
              </p:cNvSpPr>
              <p:nvPr/>
            </p:nvSpPr>
            <p:spPr bwMode="auto">
              <a:xfrm>
                <a:off x="1370" y="3786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24" name="Line 417"/>
              <p:cNvSpPr>
                <a:spLocks noChangeShapeType="1"/>
              </p:cNvSpPr>
              <p:nvPr/>
            </p:nvSpPr>
            <p:spPr bwMode="auto">
              <a:xfrm>
                <a:off x="1371" y="3794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25" name="Line 418"/>
              <p:cNvSpPr>
                <a:spLocks noChangeShapeType="1"/>
              </p:cNvSpPr>
              <p:nvPr/>
            </p:nvSpPr>
            <p:spPr bwMode="auto">
              <a:xfrm>
                <a:off x="1371" y="3802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26" name="Line 419"/>
              <p:cNvSpPr>
                <a:spLocks noChangeShapeType="1"/>
              </p:cNvSpPr>
              <p:nvPr/>
            </p:nvSpPr>
            <p:spPr bwMode="auto">
              <a:xfrm>
                <a:off x="1371" y="3786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27" name="Line 420"/>
              <p:cNvSpPr>
                <a:spLocks noChangeShapeType="1"/>
              </p:cNvSpPr>
              <p:nvPr/>
            </p:nvSpPr>
            <p:spPr bwMode="auto">
              <a:xfrm>
                <a:off x="1372" y="3802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28" name="Line 421"/>
              <p:cNvSpPr>
                <a:spLocks noChangeShapeType="1"/>
              </p:cNvSpPr>
              <p:nvPr/>
            </p:nvSpPr>
            <p:spPr bwMode="auto">
              <a:xfrm>
                <a:off x="1372" y="3786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29" name="Line 422"/>
              <p:cNvSpPr>
                <a:spLocks noChangeShapeType="1"/>
              </p:cNvSpPr>
              <p:nvPr/>
            </p:nvSpPr>
            <p:spPr bwMode="auto">
              <a:xfrm>
                <a:off x="1372" y="3794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30" name="Line 423"/>
              <p:cNvSpPr>
                <a:spLocks noChangeShapeType="1"/>
              </p:cNvSpPr>
              <p:nvPr/>
            </p:nvSpPr>
            <p:spPr bwMode="auto">
              <a:xfrm>
                <a:off x="1373" y="3794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31" name="Line 424"/>
              <p:cNvSpPr>
                <a:spLocks noChangeShapeType="1"/>
              </p:cNvSpPr>
              <p:nvPr/>
            </p:nvSpPr>
            <p:spPr bwMode="auto">
              <a:xfrm>
                <a:off x="1374" y="3794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32" name="Line 425"/>
              <p:cNvSpPr>
                <a:spLocks noChangeShapeType="1"/>
              </p:cNvSpPr>
              <p:nvPr/>
            </p:nvSpPr>
            <p:spPr bwMode="auto">
              <a:xfrm>
                <a:off x="1374" y="3786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33" name="Line 426"/>
              <p:cNvSpPr>
                <a:spLocks noChangeShapeType="1"/>
              </p:cNvSpPr>
              <p:nvPr/>
            </p:nvSpPr>
            <p:spPr bwMode="auto">
              <a:xfrm>
                <a:off x="1374" y="3802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34" name="Line 427"/>
              <p:cNvSpPr>
                <a:spLocks noChangeShapeType="1"/>
              </p:cNvSpPr>
              <p:nvPr/>
            </p:nvSpPr>
            <p:spPr bwMode="auto">
              <a:xfrm>
                <a:off x="1374" y="3794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35" name="Line 428"/>
              <p:cNvSpPr>
                <a:spLocks noChangeShapeType="1"/>
              </p:cNvSpPr>
              <p:nvPr/>
            </p:nvSpPr>
            <p:spPr bwMode="auto">
              <a:xfrm>
                <a:off x="1374" y="3786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36" name="Line 429"/>
              <p:cNvSpPr>
                <a:spLocks noChangeShapeType="1"/>
              </p:cNvSpPr>
              <p:nvPr/>
            </p:nvSpPr>
            <p:spPr bwMode="auto">
              <a:xfrm>
                <a:off x="1375" y="3794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37" name="Line 430"/>
              <p:cNvSpPr>
                <a:spLocks noChangeShapeType="1"/>
              </p:cNvSpPr>
              <p:nvPr/>
            </p:nvSpPr>
            <p:spPr bwMode="auto">
              <a:xfrm>
                <a:off x="1376" y="3794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38" name="Line 431"/>
              <p:cNvSpPr>
                <a:spLocks noChangeShapeType="1"/>
              </p:cNvSpPr>
              <p:nvPr/>
            </p:nvSpPr>
            <p:spPr bwMode="auto">
              <a:xfrm>
                <a:off x="1376" y="3786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39" name="Line 432"/>
              <p:cNvSpPr>
                <a:spLocks noChangeShapeType="1"/>
              </p:cNvSpPr>
              <p:nvPr/>
            </p:nvSpPr>
            <p:spPr bwMode="auto">
              <a:xfrm>
                <a:off x="1376" y="3786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40" name="Line 433"/>
              <p:cNvSpPr>
                <a:spLocks noChangeShapeType="1"/>
              </p:cNvSpPr>
              <p:nvPr/>
            </p:nvSpPr>
            <p:spPr bwMode="auto">
              <a:xfrm>
                <a:off x="1376" y="3794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41" name="Line 434"/>
              <p:cNvSpPr>
                <a:spLocks noChangeShapeType="1"/>
              </p:cNvSpPr>
              <p:nvPr/>
            </p:nvSpPr>
            <p:spPr bwMode="auto">
              <a:xfrm>
                <a:off x="1377" y="3786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42" name="Line 435"/>
              <p:cNvSpPr>
                <a:spLocks noChangeShapeType="1"/>
              </p:cNvSpPr>
              <p:nvPr/>
            </p:nvSpPr>
            <p:spPr bwMode="auto">
              <a:xfrm>
                <a:off x="1377" y="3794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43" name="Line 436"/>
              <p:cNvSpPr>
                <a:spLocks noChangeShapeType="1"/>
              </p:cNvSpPr>
              <p:nvPr/>
            </p:nvSpPr>
            <p:spPr bwMode="auto">
              <a:xfrm>
                <a:off x="1378" y="3786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44" name="Line 437"/>
              <p:cNvSpPr>
                <a:spLocks noChangeShapeType="1"/>
              </p:cNvSpPr>
              <p:nvPr/>
            </p:nvSpPr>
            <p:spPr bwMode="auto">
              <a:xfrm>
                <a:off x="1379" y="3794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45" name="Line 438"/>
              <p:cNvSpPr>
                <a:spLocks noChangeShapeType="1"/>
              </p:cNvSpPr>
              <p:nvPr/>
            </p:nvSpPr>
            <p:spPr bwMode="auto">
              <a:xfrm>
                <a:off x="1379" y="3786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46" name="Line 439"/>
              <p:cNvSpPr>
                <a:spLocks noChangeShapeType="1"/>
              </p:cNvSpPr>
              <p:nvPr/>
            </p:nvSpPr>
            <p:spPr bwMode="auto">
              <a:xfrm>
                <a:off x="1379" y="3794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47" name="Line 440"/>
              <p:cNvSpPr>
                <a:spLocks noChangeShapeType="1"/>
              </p:cNvSpPr>
              <p:nvPr/>
            </p:nvSpPr>
            <p:spPr bwMode="auto">
              <a:xfrm>
                <a:off x="1379" y="3802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48" name="Line 441"/>
              <p:cNvSpPr>
                <a:spLocks noChangeShapeType="1"/>
              </p:cNvSpPr>
              <p:nvPr/>
            </p:nvSpPr>
            <p:spPr bwMode="auto">
              <a:xfrm>
                <a:off x="1380" y="3786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49" name="Line 442"/>
              <p:cNvSpPr>
                <a:spLocks noChangeShapeType="1"/>
              </p:cNvSpPr>
              <p:nvPr/>
            </p:nvSpPr>
            <p:spPr bwMode="auto">
              <a:xfrm>
                <a:off x="1381" y="3786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50" name="Line 443"/>
              <p:cNvSpPr>
                <a:spLocks noChangeShapeType="1"/>
              </p:cNvSpPr>
              <p:nvPr/>
            </p:nvSpPr>
            <p:spPr bwMode="auto">
              <a:xfrm>
                <a:off x="1381" y="3794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51" name="Line 444"/>
              <p:cNvSpPr>
                <a:spLocks noChangeShapeType="1"/>
              </p:cNvSpPr>
              <p:nvPr/>
            </p:nvSpPr>
            <p:spPr bwMode="auto">
              <a:xfrm>
                <a:off x="1381" y="3778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52" name="Line 445"/>
              <p:cNvSpPr>
                <a:spLocks noChangeShapeType="1"/>
              </p:cNvSpPr>
              <p:nvPr/>
            </p:nvSpPr>
            <p:spPr bwMode="auto">
              <a:xfrm>
                <a:off x="1382" y="3770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53" name="Line 446"/>
              <p:cNvSpPr>
                <a:spLocks noChangeShapeType="1"/>
              </p:cNvSpPr>
              <p:nvPr/>
            </p:nvSpPr>
            <p:spPr bwMode="auto">
              <a:xfrm>
                <a:off x="1382" y="3778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54" name="Line 447"/>
              <p:cNvSpPr>
                <a:spLocks noChangeShapeType="1"/>
              </p:cNvSpPr>
              <p:nvPr/>
            </p:nvSpPr>
            <p:spPr bwMode="auto">
              <a:xfrm>
                <a:off x="1383" y="3778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55" name="Line 448"/>
              <p:cNvSpPr>
                <a:spLocks noChangeShapeType="1"/>
              </p:cNvSpPr>
              <p:nvPr/>
            </p:nvSpPr>
            <p:spPr bwMode="auto">
              <a:xfrm>
                <a:off x="1384" y="3786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56" name="Line 449"/>
              <p:cNvSpPr>
                <a:spLocks noChangeShapeType="1"/>
              </p:cNvSpPr>
              <p:nvPr/>
            </p:nvSpPr>
            <p:spPr bwMode="auto">
              <a:xfrm>
                <a:off x="1384" y="3778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57" name="Line 450"/>
              <p:cNvSpPr>
                <a:spLocks noChangeShapeType="1"/>
              </p:cNvSpPr>
              <p:nvPr/>
            </p:nvSpPr>
            <p:spPr bwMode="auto">
              <a:xfrm>
                <a:off x="1384" y="3786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58" name="Line 451"/>
              <p:cNvSpPr>
                <a:spLocks noChangeShapeType="1"/>
              </p:cNvSpPr>
              <p:nvPr/>
            </p:nvSpPr>
            <p:spPr bwMode="auto">
              <a:xfrm>
                <a:off x="1384" y="3778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59" name="Line 452"/>
              <p:cNvSpPr>
                <a:spLocks noChangeShapeType="1"/>
              </p:cNvSpPr>
              <p:nvPr/>
            </p:nvSpPr>
            <p:spPr bwMode="auto">
              <a:xfrm>
                <a:off x="1384" y="3770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60" name="Line 453"/>
              <p:cNvSpPr>
                <a:spLocks noChangeShapeType="1"/>
              </p:cNvSpPr>
              <p:nvPr/>
            </p:nvSpPr>
            <p:spPr bwMode="auto">
              <a:xfrm>
                <a:off x="1385" y="3778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61" name="Line 454"/>
              <p:cNvSpPr>
                <a:spLocks noChangeShapeType="1"/>
              </p:cNvSpPr>
              <p:nvPr/>
            </p:nvSpPr>
            <p:spPr bwMode="auto">
              <a:xfrm>
                <a:off x="1386" y="3786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62" name="Line 455"/>
              <p:cNvSpPr>
                <a:spLocks noChangeShapeType="1"/>
              </p:cNvSpPr>
              <p:nvPr/>
            </p:nvSpPr>
            <p:spPr bwMode="auto">
              <a:xfrm>
                <a:off x="1386" y="3778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63" name="Line 456"/>
              <p:cNvSpPr>
                <a:spLocks noChangeShapeType="1"/>
              </p:cNvSpPr>
              <p:nvPr/>
            </p:nvSpPr>
            <p:spPr bwMode="auto">
              <a:xfrm>
                <a:off x="1386" y="3778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64" name="Line 457"/>
              <p:cNvSpPr>
                <a:spLocks noChangeShapeType="1"/>
              </p:cNvSpPr>
              <p:nvPr/>
            </p:nvSpPr>
            <p:spPr bwMode="auto">
              <a:xfrm>
                <a:off x="1386" y="3786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65" name="Line 458"/>
              <p:cNvSpPr>
                <a:spLocks noChangeShapeType="1"/>
              </p:cNvSpPr>
              <p:nvPr/>
            </p:nvSpPr>
            <p:spPr bwMode="auto">
              <a:xfrm>
                <a:off x="1386" y="3778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66" name="Line 459"/>
              <p:cNvSpPr>
                <a:spLocks noChangeShapeType="1"/>
              </p:cNvSpPr>
              <p:nvPr/>
            </p:nvSpPr>
            <p:spPr bwMode="auto">
              <a:xfrm>
                <a:off x="1386" y="3786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67" name="Line 460"/>
              <p:cNvSpPr>
                <a:spLocks noChangeShapeType="1"/>
              </p:cNvSpPr>
              <p:nvPr/>
            </p:nvSpPr>
            <p:spPr bwMode="auto">
              <a:xfrm>
                <a:off x="1387" y="3778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68" name="Line 461"/>
              <p:cNvSpPr>
                <a:spLocks noChangeShapeType="1"/>
              </p:cNvSpPr>
              <p:nvPr/>
            </p:nvSpPr>
            <p:spPr bwMode="auto">
              <a:xfrm>
                <a:off x="1387" y="3770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69" name="Line 462"/>
              <p:cNvSpPr>
                <a:spLocks noChangeShapeType="1"/>
              </p:cNvSpPr>
              <p:nvPr/>
            </p:nvSpPr>
            <p:spPr bwMode="auto">
              <a:xfrm>
                <a:off x="1388" y="3778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70" name="Line 463"/>
              <p:cNvSpPr>
                <a:spLocks noChangeShapeType="1"/>
              </p:cNvSpPr>
              <p:nvPr/>
            </p:nvSpPr>
            <p:spPr bwMode="auto">
              <a:xfrm>
                <a:off x="1389" y="3786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71" name="Line 464"/>
              <p:cNvSpPr>
                <a:spLocks noChangeShapeType="1"/>
              </p:cNvSpPr>
              <p:nvPr/>
            </p:nvSpPr>
            <p:spPr bwMode="auto">
              <a:xfrm>
                <a:off x="1389" y="3770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72" name="Line 465"/>
              <p:cNvSpPr>
                <a:spLocks noChangeShapeType="1"/>
              </p:cNvSpPr>
              <p:nvPr/>
            </p:nvSpPr>
            <p:spPr bwMode="auto">
              <a:xfrm>
                <a:off x="1389" y="3778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73" name="Line 466"/>
              <p:cNvSpPr>
                <a:spLocks noChangeShapeType="1"/>
              </p:cNvSpPr>
              <p:nvPr/>
            </p:nvSpPr>
            <p:spPr bwMode="auto">
              <a:xfrm>
                <a:off x="1390" y="3770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74" name="Line 467"/>
              <p:cNvSpPr>
                <a:spLocks noChangeShapeType="1"/>
              </p:cNvSpPr>
              <p:nvPr/>
            </p:nvSpPr>
            <p:spPr bwMode="auto">
              <a:xfrm>
                <a:off x="1391" y="3770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75" name="Line 468"/>
              <p:cNvSpPr>
                <a:spLocks noChangeShapeType="1"/>
              </p:cNvSpPr>
              <p:nvPr/>
            </p:nvSpPr>
            <p:spPr bwMode="auto">
              <a:xfrm>
                <a:off x="1391" y="3778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76" name="Line 469"/>
              <p:cNvSpPr>
                <a:spLocks noChangeShapeType="1"/>
              </p:cNvSpPr>
              <p:nvPr/>
            </p:nvSpPr>
            <p:spPr bwMode="auto">
              <a:xfrm>
                <a:off x="1391" y="3770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77" name="Line 470"/>
              <p:cNvSpPr>
                <a:spLocks noChangeShapeType="1"/>
              </p:cNvSpPr>
              <p:nvPr/>
            </p:nvSpPr>
            <p:spPr bwMode="auto">
              <a:xfrm>
                <a:off x="1391" y="3778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78" name="Line 471"/>
              <p:cNvSpPr>
                <a:spLocks noChangeShapeType="1"/>
              </p:cNvSpPr>
              <p:nvPr/>
            </p:nvSpPr>
            <p:spPr bwMode="auto">
              <a:xfrm>
                <a:off x="1392" y="3778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79" name="Line 472"/>
              <p:cNvSpPr>
                <a:spLocks noChangeShapeType="1"/>
              </p:cNvSpPr>
              <p:nvPr/>
            </p:nvSpPr>
            <p:spPr bwMode="auto">
              <a:xfrm>
                <a:off x="1393" y="3762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80" name="Line 473"/>
              <p:cNvSpPr>
                <a:spLocks noChangeShapeType="1"/>
              </p:cNvSpPr>
              <p:nvPr/>
            </p:nvSpPr>
            <p:spPr bwMode="auto">
              <a:xfrm>
                <a:off x="1393" y="3778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81" name="Line 474"/>
              <p:cNvSpPr>
                <a:spLocks noChangeShapeType="1"/>
              </p:cNvSpPr>
              <p:nvPr/>
            </p:nvSpPr>
            <p:spPr bwMode="auto">
              <a:xfrm>
                <a:off x="1394" y="3778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82" name="Line 475"/>
              <p:cNvSpPr>
                <a:spLocks noChangeShapeType="1"/>
              </p:cNvSpPr>
              <p:nvPr/>
            </p:nvSpPr>
            <p:spPr bwMode="auto">
              <a:xfrm>
                <a:off x="1394" y="3770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83" name="Line 476"/>
              <p:cNvSpPr>
                <a:spLocks noChangeShapeType="1"/>
              </p:cNvSpPr>
              <p:nvPr/>
            </p:nvSpPr>
            <p:spPr bwMode="auto">
              <a:xfrm>
                <a:off x="1394" y="3770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84" name="Line 477"/>
              <p:cNvSpPr>
                <a:spLocks noChangeShapeType="1"/>
              </p:cNvSpPr>
              <p:nvPr/>
            </p:nvSpPr>
            <p:spPr bwMode="auto">
              <a:xfrm>
                <a:off x="1394" y="3762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85" name="Line 478"/>
              <p:cNvSpPr>
                <a:spLocks noChangeShapeType="1"/>
              </p:cNvSpPr>
              <p:nvPr/>
            </p:nvSpPr>
            <p:spPr bwMode="auto">
              <a:xfrm>
                <a:off x="1395" y="3770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86" name="Line 479"/>
              <p:cNvSpPr>
                <a:spLocks noChangeShapeType="1"/>
              </p:cNvSpPr>
              <p:nvPr/>
            </p:nvSpPr>
            <p:spPr bwMode="auto">
              <a:xfrm>
                <a:off x="1396" y="3770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87" name="Line 480"/>
              <p:cNvSpPr>
                <a:spLocks noChangeShapeType="1"/>
              </p:cNvSpPr>
              <p:nvPr/>
            </p:nvSpPr>
            <p:spPr bwMode="auto">
              <a:xfrm>
                <a:off x="1396" y="3762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88" name="Line 481"/>
              <p:cNvSpPr>
                <a:spLocks noChangeShapeType="1"/>
              </p:cNvSpPr>
              <p:nvPr/>
            </p:nvSpPr>
            <p:spPr bwMode="auto">
              <a:xfrm>
                <a:off x="1396" y="3770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89" name="Line 482"/>
              <p:cNvSpPr>
                <a:spLocks noChangeShapeType="1"/>
              </p:cNvSpPr>
              <p:nvPr/>
            </p:nvSpPr>
            <p:spPr bwMode="auto">
              <a:xfrm>
                <a:off x="1396" y="3762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90" name="Line 483"/>
              <p:cNvSpPr>
                <a:spLocks noChangeShapeType="1"/>
              </p:cNvSpPr>
              <p:nvPr/>
            </p:nvSpPr>
            <p:spPr bwMode="auto">
              <a:xfrm>
                <a:off x="1397" y="3778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91" name="Line 484"/>
              <p:cNvSpPr>
                <a:spLocks noChangeShapeType="1"/>
              </p:cNvSpPr>
              <p:nvPr/>
            </p:nvSpPr>
            <p:spPr bwMode="auto">
              <a:xfrm>
                <a:off x="1397" y="3762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92" name="Line 485"/>
              <p:cNvSpPr>
                <a:spLocks noChangeShapeType="1"/>
              </p:cNvSpPr>
              <p:nvPr/>
            </p:nvSpPr>
            <p:spPr bwMode="auto">
              <a:xfrm>
                <a:off x="1398" y="3762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93" name="Line 486"/>
              <p:cNvSpPr>
                <a:spLocks noChangeShapeType="1"/>
              </p:cNvSpPr>
              <p:nvPr/>
            </p:nvSpPr>
            <p:spPr bwMode="auto">
              <a:xfrm>
                <a:off x="1398" y="3755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94" name="Line 487"/>
              <p:cNvSpPr>
                <a:spLocks noChangeShapeType="1"/>
              </p:cNvSpPr>
              <p:nvPr/>
            </p:nvSpPr>
            <p:spPr bwMode="auto">
              <a:xfrm>
                <a:off x="1398" y="3770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95" name="Line 488"/>
              <p:cNvSpPr>
                <a:spLocks noChangeShapeType="1"/>
              </p:cNvSpPr>
              <p:nvPr/>
            </p:nvSpPr>
            <p:spPr bwMode="auto">
              <a:xfrm>
                <a:off x="1398" y="3755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96" name="Line 489"/>
              <p:cNvSpPr>
                <a:spLocks noChangeShapeType="1"/>
              </p:cNvSpPr>
              <p:nvPr/>
            </p:nvSpPr>
            <p:spPr bwMode="auto">
              <a:xfrm>
                <a:off x="1399" y="3762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97" name="Line 490"/>
              <p:cNvSpPr>
                <a:spLocks noChangeShapeType="1"/>
              </p:cNvSpPr>
              <p:nvPr/>
            </p:nvSpPr>
            <p:spPr bwMode="auto">
              <a:xfrm>
                <a:off x="1399" y="3770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98" name="Line 491"/>
              <p:cNvSpPr>
                <a:spLocks noChangeShapeType="1"/>
              </p:cNvSpPr>
              <p:nvPr/>
            </p:nvSpPr>
            <p:spPr bwMode="auto">
              <a:xfrm>
                <a:off x="1400" y="3762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99" name="Line 492"/>
              <p:cNvSpPr>
                <a:spLocks noChangeShapeType="1"/>
              </p:cNvSpPr>
              <p:nvPr/>
            </p:nvSpPr>
            <p:spPr bwMode="auto">
              <a:xfrm>
                <a:off x="1400" y="3770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00" name="Line 493"/>
              <p:cNvSpPr>
                <a:spLocks noChangeShapeType="1"/>
              </p:cNvSpPr>
              <p:nvPr/>
            </p:nvSpPr>
            <p:spPr bwMode="auto">
              <a:xfrm>
                <a:off x="1400" y="3762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01" name="Line 494"/>
              <p:cNvSpPr>
                <a:spLocks noChangeShapeType="1"/>
              </p:cNvSpPr>
              <p:nvPr/>
            </p:nvSpPr>
            <p:spPr bwMode="auto">
              <a:xfrm>
                <a:off x="1401" y="3762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02" name="Line 495"/>
              <p:cNvSpPr>
                <a:spLocks noChangeShapeType="1"/>
              </p:cNvSpPr>
              <p:nvPr/>
            </p:nvSpPr>
            <p:spPr bwMode="auto">
              <a:xfrm>
                <a:off x="1401" y="3770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03" name="Line 496"/>
              <p:cNvSpPr>
                <a:spLocks noChangeShapeType="1"/>
              </p:cNvSpPr>
              <p:nvPr/>
            </p:nvSpPr>
            <p:spPr bwMode="auto">
              <a:xfrm>
                <a:off x="1401" y="3762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04" name="Line 497"/>
              <p:cNvSpPr>
                <a:spLocks noChangeShapeType="1"/>
              </p:cNvSpPr>
              <p:nvPr/>
            </p:nvSpPr>
            <p:spPr bwMode="auto">
              <a:xfrm>
                <a:off x="1401" y="3755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05" name="Line 498"/>
              <p:cNvSpPr>
                <a:spLocks noChangeShapeType="1"/>
              </p:cNvSpPr>
              <p:nvPr/>
            </p:nvSpPr>
            <p:spPr bwMode="auto">
              <a:xfrm>
                <a:off x="1402" y="3755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06" name="Line 499"/>
              <p:cNvSpPr>
                <a:spLocks noChangeShapeType="1"/>
              </p:cNvSpPr>
              <p:nvPr/>
            </p:nvSpPr>
            <p:spPr bwMode="auto">
              <a:xfrm>
                <a:off x="1403" y="3762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07" name="Line 500"/>
              <p:cNvSpPr>
                <a:spLocks noChangeShapeType="1"/>
              </p:cNvSpPr>
              <p:nvPr/>
            </p:nvSpPr>
            <p:spPr bwMode="auto">
              <a:xfrm>
                <a:off x="1403" y="3762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08" name="Line 501"/>
              <p:cNvSpPr>
                <a:spLocks noChangeShapeType="1"/>
              </p:cNvSpPr>
              <p:nvPr/>
            </p:nvSpPr>
            <p:spPr bwMode="auto">
              <a:xfrm>
                <a:off x="1403" y="3755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09" name="Line 502"/>
              <p:cNvSpPr>
                <a:spLocks noChangeShapeType="1"/>
              </p:cNvSpPr>
              <p:nvPr/>
            </p:nvSpPr>
            <p:spPr bwMode="auto">
              <a:xfrm>
                <a:off x="1403" y="3770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10" name="Line 503"/>
              <p:cNvSpPr>
                <a:spLocks noChangeShapeType="1"/>
              </p:cNvSpPr>
              <p:nvPr/>
            </p:nvSpPr>
            <p:spPr bwMode="auto">
              <a:xfrm>
                <a:off x="1404" y="3762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11" name="Line 504"/>
              <p:cNvSpPr>
                <a:spLocks noChangeShapeType="1"/>
              </p:cNvSpPr>
              <p:nvPr/>
            </p:nvSpPr>
            <p:spPr bwMode="auto">
              <a:xfrm>
                <a:off x="1404" y="3755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12" name="Line 505"/>
              <p:cNvSpPr>
                <a:spLocks noChangeShapeType="1"/>
              </p:cNvSpPr>
              <p:nvPr/>
            </p:nvSpPr>
            <p:spPr bwMode="auto">
              <a:xfrm>
                <a:off x="1405" y="3755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13" name="Line 506"/>
              <p:cNvSpPr>
                <a:spLocks noChangeShapeType="1"/>
              </p:cNvSpPr>
              <p:nvPr/>
            </p:nvSpPr>
            <p:spPr bwMode="auto">
              <a:xfrm>
                <a:off x="1405" y="3762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14" name="Line 507"/>
              <p:cNvSpPr>
                <a:spLocks noChangeShapeType="1"/>
              </p:cNvSpPr>
              <p:nvPr/>
            </p:nvSpPr>
            <p:spPr bwMode="auto">
              <a:xfrm>
                <a:off x="1406" y="3762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15" name="Line 508"/>
              <p:cNvSpPr>
                <a:spLocks noChangeShapeType="1"/>
              </p:cNvSpPr>
              <p:nvPr/>
            </p:nvSpPr>
            <p:spPr bwMode="auto">
              <a:xfrm>
                <a:off x="1406" y="3762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16" name="Line 509"/>
              <p:cNvSpPr>
                <a:spLocks noChangeShapeType="1"/>
              </p:cNvSpPr>
              <p:nvPr/>
            </p:nvSpPr>
            <p:spPr bwMode="auto">
              <a:xfrm>
                <a:off x="1407" y="3762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17" name="Line 510"/>
              <p:cNvSpPr>
                <a:spLocks noChangeShapeType="1"/>
              </p:cNvSpPr>
              <p:nvPr/>
            </p:nvSpPr>
            <p:spPr bwMode="auto">
              <a:xfrm>
                <a:off x="1407" y="3755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18" name="Line 511"/>
              <p:cNvSpPr>
                <a:spLocks noChangeShapeType="1"/>
              </p:cNvSpPr>
              <p:nvPr/>
            </p:nvSpPr>
            <p:spPr bwMode="auto">
              <a:xfrm>
                <a:off x="1408" y="3762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19" name="Line 512"/>
              <p:cNvSpPr>
                <a:spLocks noChangeShapeType="1"/>
              </p:cNvSpPr>
              <p:nvPr/>
            </p:nvSpPr>
            <p:spPr bwMode="auto">
              <a:xfrm>
                <a:off x="1408" y="3755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20" name="Line 513"/>
              <p:cNvSpPr>
                <a:spLocks noChangeShapeType="1"/>
              </p:cNvSpPr>
              <p:nvPr/>
            </p:nvSpPr>
            <p:spPr bwMode="auto">
              <a:xfrm>
                <a:off x="1408" y="3755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21" name="Line 514"/>
              <p:cNvSpPr>
                <a:spLocks noChangeShapeType="1"/>
              </p:cNvSpPr>
              <p:nvPr/>
            </p:nvSpPr>
            <p:spPr bwMode="auto">
              <a:xfrm>
                <a:off x="1409" y="3762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22" name="Line 515"/>
              <p:cNvSpPr>
                <a:spLocks noChangeShapeType="1"/>
              </p:cNvSpPr>
              <p:nvPr/>
            </p:nvSpPr>
            <p:spPr bwMode="auto">
              <a:xfrm>
                <a:off x="1409" y="3755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23" name="Line 516"/>
              <p:cNvSpPr>
                <a:spLocks noChangeShapeType="1"/>
              </p:cNvSpPr>
              <p:nvPr/>
            </p:nvSpPr>
            <p:spPr bwMode="auto">
              <a:xfrm>
                <a:off x="1410" y="3755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24" name="Line 517"/>
              <p:cNvSpPr>
                <a:spLocks noChangeShapeType="1"/>
              </p:cNvSpPr>
              <p:nvPr/>
            </p:nvSpPr>
            <p:spPr bwMode="auto">
              <a:xfrm>
                <a:off x="1411" y="3746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25" name="Line 518"/>
              <p:cNvSpPr>
                <a:spLocks noChangeShapeType="1"/>
              </p:cNvSpPr>
              <p:nvPr/>
            </p:nvSpPr>
            <p:spPr bwMode="auto">
              <a:xfrm>
                <a:off x="1411" y="3762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26" name="Line 519"/>
              <p:cNvSpPr>
                <a:spLocks noChangeShapeType="1"/>
              </p:cNvSpPr>
              <p:nvPr/>
            </p:nvSpPr>
            <p:spPr bwMode="auto">
              <a:xfrm>
                <a:off x="1411" y="3746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27" name="Line 520"/>
              <p:cNvSpPr>
                <a:spLocks noChangeShapeType="1"/>
              </p:cNvSpPr>
              <p:nvPr/>
            </p:nvSpPr>
            <p:spPr bwMode="auto">
              <a:xfrm>
                <a:off x="1411" y="3755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28" name="Line 521"/>
              <p:cNvSpPr>
                <a:spLocks noChangeShapeType="1"/>
              </p:cNvSpPr>
              <p:nvPr/>
            </p:nvSpPr>
            <p:spPr bwMode="auto">
              <a:xfrm>
                <a:off x="1412" y="3755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29" name="Line 522"/>
              <p:cNvSpPr>
                <a:spLocks noChangeShapeType="1"/>
              </p:cNvSpPr>
              <p:nvPr/>
            </p:nvSpPr>
            <p:spPr bwMode="auto">
              <a:xfrm>
                <a:off x="1412" y="3746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30" name="Line 523"/>
              <p:cNvSpPr>
                <a:spLocks noChangeShapeType="1"/>
              </p:cNvSpPr>
              <p:nvPr/>
            </p:nvSpPr>
            <p:spPr bwMode="auto">
              <a:xfrm>
                <a:off x="1413" y="3746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31" name="Line 524"/>
              <p:cNvSpPr>
                <a:spLocks noChangeShapeType="1"/>
              </p:cNvSpPr>
              <p:nvPr/>
            </p:nvSpPr>
            <p:spPr bwMode="auto">
              <a:xfrm>
                <a:off x="1413" y="3755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32" name="Line 525"/>
              <p:cNvSpPr>
                <a:spLocks noChangeShapeType="1"/>
              </p:cNvSpPr>
              <p:nvPr/>
            </p:nvSpPr>
            <p:spPr bwMode="auto">
              <a:xfrm>
                <a:off x="1413" y="3755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33" name="Line 526"/>
              <p:cNvSpPr>
                <a:spLocks noChangeShapeType="1"/>
              </p:cNvSpPr>
              <p:nvPr/>
            </p:nvSpPr>
            <p:spPr bwMode="auto">
              <a:xfrm>
                <a:off x="1414" y="3755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34" name="Line 527"/>
              <p:cNvSpPr>
                <a:spLocks noChangeShapeType="1"/>
              </p:cNvSpPr>
              <p:nvPr/>
            </p:nvSpPr>
            <p:spPr bwMode="auto">
              <a:xfrm>
                <a:off x="1415" y="3746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35" name="Line 528"/>
              <p:cNvSpPr>
                <a:spLocks noChangeShapeType="1"/>
              </p:cNvSpPr>
              <p:nvPr/>
            </p:nvSpPr>
            <p:spPr bwMode="auto">
              <a:xfrm>
                <a:off x="1415" y="3755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36" name="Line 529"/>
              <p:cNvSpPr>
                <a:spLocks noChangeShapeType="1"/>
              </p:cNvSpPr>
              <p:nvPr/>
            </p:nvSpPr>
            <p:spPr bwMode="auto">
              <a:xfrm>
                <a:off x="1415" y="3746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37" name="Line 530"/>
              <p:cNvSpPr>
                <a:spLocks noChangeShapeType="1"/>
              </p:cNvSpPr>
              <p:nvPr/>
            </p:nvSpPr>
            <p:spPr bwMode="auto">
              <a:xfrm>
                <a:off x="1415" y="3738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38" name="Line 531"/>
              <p:cNvSpPr>
                <a:spLocks noChangeShapeType="1"/>
              </p:cNvSpPr>
              <p:nvPr/>
            </p:nvSpPr>
            <p:spPr bwMode="auto">
              <a:xfrm>
                <a:off x="1415" y="3746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39" name="Line 532"/>
              <p:cNvSpPr>
                <a:spLocks noChangeShapeType="1"/>
              </p:cNvSpPr>
              <p:nvPr/>
            </p:nvSpPr>
            <p:spPr bwMode="auto">
              <a:xfrm>
                <a:off x="1416" y="3746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40" name="Line 533"/>
              <p:cNvSpPr>
                <a:spLocks noChangeShapeType="1"/>
              </p:cNvSpPr>
              <p:nvPr/>
            </p:nvSpPr>
            <p:spPr bwMode="auto">
              <a:xfrm>
                <a:off x="1416" y="3755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41" name="Line 534"/>
              <p:cNvSpPr>
                <a:spLocks noChangeShapeType="1"/>
              </p:cNvSpPr>
              <p:nvPr/>
            </p:nvSpPr>
            <p:spPr bwMode="auto">
              <a:xfrm>
                <a:off x="1417" y="3746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42" name="Line 535"/>
              <p:cNvSpPr>
                <a:spLocks noChangeShapeType="1"/>
              </p:cNvSpPr>
              <p:nvPr/>
            </p:nvSpPr>
            <p:spPr bwMode="auto">
              <a:xfrm>
                <a:off x="1418" y="3746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43" name="Line 536"/>
              <p:cNvSpPr>
                <a:spLocks noChangeShapeType="1"/>
              </p:cNvSpPr>
              <p:nvPr/>
            </p:nvSpPr>
            <p:spPr bwMode="auto">
              <a:xfrm>
                <a:off x="1418" y="3755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44" name="Line 537"/>
              <p:cNvSpPr>
                <a:spLocks noChangeShapeType="1"/>
              </p:cNvSpPr>
              <p:nvPr/>
            </p:nvSpPr>
            <p:spPr bwMode="auto">
              <a:xfrm>
                <a:off x="1418" y="3746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45" name="Line 538"/>
              <p:cNvSpPr>
                <a:spLocks noChangeShapeType="1"/>
              </p:cNvSpPr>
              <p:nvPr/>
            </p:nvSpPr>
            <p:spPr bwMode="auto">
              <a:xfrm>
                <a:off x="1418" y="3738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46" name="Line 539"/>
              <p:cNvSpPr>
                <a:spLocks noChangeShapeType="1"/>
              </p:cNvSpPr>
              <p:nvPr/>
            </p:nvSpPr>
            <p:spPr bwMode="auto">
              <a:xfrm>
                <a:off x="1418" y="3746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47" name="Line 540"/>
              <p:cNvSpPr>
                <a:spLocks noChangeShapeType="1"/>
              </p:cNvSpPr>
              <p:nvPr/>
            </p:nvSpPr>
            <p:spPr bwMode="auto">
              <a:xfrm>
                <a:off x="1419" y="3755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48" name="Line 541"/>
              <p:cNvSpPr>
                <a:spLocks noChangeShapeType="1"/>
              </p:cNvSpPr>
              <p:nvPr/>
            </p:nvSpPr>
            <p:spPr bwMode="auto">
              <a:xfrm>
                <a:off x="1419" y="3738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49" name="Line 542"/>
              <p:cNvSpPr>
                <a:spLocks noChangeShapeType="1"/>
              </p:cNvSpPr>
              <p:nvPr/>
            </p:nvSpPr>
            <p:spPr bwMode="auto">
              <a:xfrm>
                <a:off x="1420" y="3746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50" name="Line 543"/>
              <p:cNvSpPr>
                <a:spLocks noChangeShapeType="1"/>
              </p:cNvSpPr>
              <p:nvPr/>
            </p:nvSpPr>
            <p:spPr bwMode="auto">
              <a:xfrm>
                <a:off x="1420" y="3738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51" name="Line 544"/>
              <p:cNvSpPr>
                <a:spLocks noChangeShapeType="1"/>
              </p:cNvSpPr>
              <p:nvPr/>
            </p:nvSpPr>
            <p:spPr bwMode="auto">
              <a:xfrm>
                <a:off x="1420" y="3746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52" name="Line 545"/>
              <p:cNvSpPr>
                <a:spLocks noChangeShapeType="1"/>
              </p:cNvSpPr>
              <p:nvPr/>
            </p:nvSpPr>
            <p:spPr bwMode="auto">
              <a:xfrm>
                <a:off x="1420" y="3746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53" name="Line 546"/>
              <p:cNvSpPr>
                <a:spLocks noChangeShapeType="1"/>
              </p:cNvSpPr>
              <p:nvPr/>
            </p:nvSpPr>
            <p:spPr bwMode="auto">
              <a:xfrm>
                <a:off x="1421" y="3738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54" name="Line 547"/>
              <p:cNvSpPr>
                <a:spLocks noChangeShapeType="1"/>
              </p:cNvSpPr>
              <p:nvPr/>
            </p:nvSpPr>
            <p:spPr bwMode="auto">
              <a:xfrm>
                <a:off x="1421" y="3746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55" name="Line 548"/>
              <p:cNvSpPr>
                <a:spLocks noChangeShapeType="1"/>
              </p:cNvSpPr>
              <p:nvPr/>
            </p:nvSpPr>
            <p:spPr bwMode="auto">
              <a:xfrm>
                <a:off x="1422" y="3746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56" name="Line 549"/>
              <p:cNvSpPr>
                <a:spLocks noChangeShapeType="1"/>
              </p:cNvSpPr>
              <p:nvPr/>
            </p:nvSpPr>
            <p:spPr bwMode="auto">
              <a:xfrm>
                <a:off x="1423" y="3746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57" name="Line 550"/>
              <p:cNvSpPr>
                <a:spLocks noChangeShapeType="1"/>
              </p:cNvSpPr>
              <p:nvPr/>
            </p:nvSpPr>
            <p:spPr bwMode="auto">
              <a:xfrm>
                <a:off x="1423" y="3738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58" name="Line 551"/>
              <p:cNvSpPr>
                <a:spLocks noChangeShapeType="1"/>
              </p:cNvSpPr>
              <p:nvPr/>
            </p:nvSpPr>
            <p:spPr bwMode="auto">
              <a:xfrm>
                <a:off x="1423" y="3738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59" name="Line 552"/>
              <p:cNvSpPr>
                <a:spLocks noChangeShapeType="1"/>
              </p:cNvSpPr>
              <p:nvPr/>
            </p:nvSpPr>
            <p:spPr bwMode="auto">
              <a:xfrm>
                <a:off x="1423" y="3746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60" name="Line 553"/>
              <p:cNvSpPr>
                <a:spLocks noChangeShapeType="1"/>
              </p:cNvSpPr>
              <p:nvPr/>
            </p:nvSpPr>
            <p:spPr bwMode="auto">
              <a:xfrm>
                <a:off x="1423" y="3738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61" name="Line 554"/>
              <p:cNvSpPr>
                <a:spLocks noChangeShapeType="1"/>
              </p:cNvSpPr>
              <p:nvPr/>
            </p:nvSpPr>
            <p:spPr bwMode="auto">
              <a:xfrm>
                <a:off x="1424" y="3738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62" name="Line 555"/>
              <p:cNvSpPr>
                <a:spLocks noChangeShapeType="1"/>
              </p:cNvSpPr>
              <p:nvPr/>
            </p:nvSpPr>
            <p:spPr bwMode="auto">
              <a:xfrm>
                <a:off x="1425" y="3738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63" name="Line 556"/>
              <p:cNvSpPr>
                <a:spLocks noChangeShapeType="1"/>
              </p:cNvSpPr>
              <p:nvPr/>
            </p:nvSpPr>
            <p:spPr bwMode="auto">
              <a:xfrm>
                <a:off x="1425" y="37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64" name="Line 557"/>
              <p:cNvSpPr>
                <a:spLocks noChangeShapeType="1"/>
              </p:cNvSpPr>
              <p:nvPr/>
            </p:nvSpPr>
            <p:spPr bwMode="auto">
              <a:xfrm>
                <a:off x="1425" y="3738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65" name="Line 558"/>
              <p:cNvSpPr>
                <a:spLocks noChangeShapeType="1"/>
              </p:cNvSpPr>
              <p:nvPr/>
            </p:nvSpPr>
            <p:spPr bwMode="auto">
              <a:xfrm>
                <a:off x="1425" y="3746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66" name="Line 559"/>
              <p:cNvSpPr>
                <a:spLocks noChangeShapeType="1"/>
              </p:cNvSpPr>
              <p:nvPr/>
            </p:nvSpPr>
            <p:spPr bwMode="auto">
              <a:xfrm>
                <a:off x="1425" y="3738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67" name="Line 560"/>
              <p:cNvSpPr>
                <a:spLocks noChangeShapeType="1"/>
              </p:cNvSpPr>
              <p:nvPr/>
            </p:nvSpPr>
            <p:spPr bwMode="auto">
              <a:xfrm>
                <a:off x="1426" y="3738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68" name="Line 561"/>
              <p:cNvSpPr>
                <a:spLocks noChangeShapeType="1"/>
              </p:cNvSpPr>
              <p:nvPr/>
            </p:nvSpPr>
            <p:spPr bwMode="auto">
              <a:xfrm>
                <a:off x="1427" y="3738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69" name="Line 562"/>
              <p:cNvSpPr>
                <a:spLocks noChangeShapeType="1"/>
              </p:cNvSpPr>
              <p:nvPr/>
            </p:nvSpPr>
            <p:spPr bwMode="auto">
              <a:xfrm>
                <a:off x="1428" y="37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70" name="Line 563"/>
              <p:cNvSpPr>
                <a:spLocks noChangeShapeType="1"/>
              </p:cNvSpPr>
              <p:nvPr/>
            </p:nvSpPr>
            <p:spPr bwMode="auto">
              <a:xfrm>
                <a:off x="1428" y="3738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71" name="Line 564"/>
              <p:cNvSpPr>
                <a:spLocks noChangeShapeType="1"/>
              </p:cNvSpPr>
              <p:nvPr/>
            </p:nvSpPr>
            <p:spPr bwMode="auto">
              <a:xfrm>
                <a:off x="1428" y="3723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72" name="Line 565"/>
              <p:cNvSpPr>
                <a:spLocks noChangeShapeType="1"/>
              </p:cNvSpPr>
              <p:nvPr/>
            </p:nvSpPr>
            <p:spPr bwMode="auto">
              <a:xfrm>
                <a:off x="1428" y="3731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73" name="Line 566"/>
              <p:cNvSpPr>
                <a:spLocks noChangeShapeType="1"/>
              </p:cNvSpPr>
              <p:nvPr/>
            </p:nvSpPr>
            <p:spPr bwMode="auto">
              <a:xfrm>
                <a:off x="1428" y="3738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74" name="Line 567"/>
              <p:cNvSpPr>
                <a:spLocks noChangeShapeType="1"/>
              </p:cNvSpPr>
              <p:nvPr/>
            </p:nvSpPr>
            <p:spPr bwMode="auto">
              <a:xfrm>
                <a:off x="1429" y="3738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75" name="Line 568"/>
              <p:cNvSpPr>
                <a:spLocks noChangeShapeType="1"/>
              </p:cNvSpPr>
              <p:nvPr/>
            </p:nvSpPr>
            <p:spPr bwMode="auto">
              <a:xfrm>
                <a:off x="1429" y="3746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76" name="Line 569"/>
              <p:cNvSpPr>
                <a:spLocks noChangeShapeType="1"/>
              </p:cNvSpPr>
              <p:nvPr/>
            </p:nvSpPr>
            <p:spPr bwMode="auto">
              <a:xfrm>
                <a:off x="1429" y="3738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77" name="Line 570"/>
              <p:cNvSpPr>
                <a:spLocks noChangeShapeType="1"/>
              </p:cNvSpPr>
              <p:nvPr/>
            </p:nvSpPr>
            <p:spPr bwMode="auto">
              <a:xfrm>
                <a:off x="1430" y="3723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78" name="Line 571"/>
              <p:cNvSpPr>
                <a:spLocks noChangeShapeType="1"/>
              </p:cNvSpPr>
              <p:nvPr/>
            </p:nvSpPr>
            <p:spPr bwMode="auto">
              <a:xfrm>
                <a:off x="1430" y="37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79" name="Line 572"/>
              <p:cNvSpPr>
                <a:spLocks noChangeShapeType="1"/>
              </p:cNvSpPr>
              <p:nvPr/>
            </p:nvSpPr>
            <p:spPr bwMode="auto">
              <a:xfrm>
                <a:off x="1430" y="3738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80" name="Line 573"/>
              <p:cNvSpPr>
                <a:spLocks noChangeShapeType="1"/>
              </p:cNvSpPr>
              <p:nvPr/>
            </p:nvSpPr>
            <p:spPr bwMode="auto">
              <a:xfrm>
                <a:off x="1430" y="3731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81" name="Line 574"/>
              <p:cNvSpPr>
                <a:spLocks noChangeShapeType="1"/>
              </p:cNvSpPr>
              <p:nvPr/>
            </p:nvSpPr>
            <p:spPr bwMode="auto">
              <a:xfrm>
                <a:off x="1431" y="3731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82" name="Line 575"/>
              <p:cNvSpPr>
                <a:spLocks noChangeShapeType="1"/>
              </p:cNvSpPr>
              <p:nvPr/>
            </p:nvSpPr>
            <p:spPr bwMode="auto">
              <a:xfrm>
                <a:off x="1431" y="3738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83" name="Line 576"/>
              <p:cNvSpPr>
                <a:spLocks noChangeShapeType="1"/>
              </p:cNvSpPr>
              <p:nvPr/>
            </p:nvSpPr>
            <p:spPr bwMode="auto">
              <a:xfrm>
                <a:off x="1432" y="3738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84" name="Line 577"/>
              <p:cNvSpPr>
                <a:spLocks noChangeShapeType="1"/>
              </p:cNvSpPr>
              <p:nvPr/>
            </p:nvSpPr>
            <p:spPr bwMode="auto">
              <a:xfrm>
                <a:off x="1433" y="3723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85" name="Line 578"/>
              <p:cNvSpPr>
                <a:spLocks noChangeShapeType="1"/>
              </p:cNvSpPr>
              <p:nvPr/>
            </p:nvSpPr>
            <p:spPr bwMode="auto">
              <a:xfrm>
                <a:off x="1433" y="37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86" name="Line 579"/>
              <p:cNvSpPr>
                <a:spLocks noChangeShapeType="1"/>
              </p:cNvSpPr>
              <p:nvPr/>
            </p:nvSpPr>
            <p:spPr bwMode="auto">
              <a:xfrm>
                <a:off x="1433" y="3723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87" name="Line 580"/>
              <p:cNvSpPr>
                <a:spLocks noChangeShapeType="1"/>
              </p:cNvSpPr>
              <p:nvPr/>
            </p:nvSpPr>
            <p:spPr bwMode="auto">
              <a:xfrm>
                <a:off x="1433" y="3731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88" name="Line 581"/>
              <p:cNvSpPr>
                <a:spLocks noChangeShapeType="1"/>
              </p:cNvSpPr>
              <p:nvPr/>
            </p:nvSpPr>
            <p:spPr bwMode="auto">
              <a:xfrm>
                <a:off x="1433" y="3723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89" name="Line 582"/>
              <p:cNvSpPr>
                <a:spLocks noChangeShapeType="1"/>
              </p:cNvSpPr>
              <p:nvPr/>
            </p:nvSpPr>
            <p:spPr bwMode="auto">
              <a:xfrm>
                <a:off x="1434" y="3738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90" name="Line 583"/>
              <p:cNvSpPr>
                <a:spLocks noChangeShapeType="1"/>
              </p:cNvSpPr>
              <p:nvPr/>
            </p:nvSpPr>
            <p:spPr bwMode="auto">
              <a:xfrm>
                <a:off x="1434" y="3723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91" name="Line 584"/>
              <p:cNvSpPr>
                <a:spLocks noChangeShapeType="1"/>
              </p:cNvSpPr>
              <p:nvPr/>
            </p:nvSpPr>
            <p:spPr bwMode="auto">
              <a:xfrm>
                <a:off x="1435" y="3723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92" name="Line 585"/>
              <p:cNvSpPr>
                <a:spLocks noChangeShapeType="1"/>
              </p:cNvSpPr>
              <p:nvPr/>
            </p:nvSpPr>
            <p:spPr bwMode="auto">
              <a:xfrm>
                <a:off x="1435" y="37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93" name="Line 586"/>
              <p:cNvSpPr>
                <a:spLocks noChangeShapeType="1"/>
              </p:cNvSpPr>
              <p:nvPr/>
            </p:nvSpPr>
            <p:spPr bwMode="auto">
              <a:xfrm>
                <a:off x="1435" y="3723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94" name="Line 587"/>
              <p:cNvSpPr>
                <a:spLocks noChangeShapeType="1"/>
              </p:cNvSpPr>
              <p:nvPr/>
            </p:nvSpPr>
            <p:spPr bwMode="auto">
              <a:xfrm>
                <a:off x="1435" y="3723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95" name="Line 588"/>
              <p:cNvSpPr>
                <a:spLocks noChangeShapeType="1"/>
              </p:cNvSpPr>
              <p:nvPr/>
            </p:nvSpPr>
            <p:spPr bwMode="auto">
              <a:xfrm>
                <a:off x="1436" y="3723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96" name="Line 589"/>
              <p:cNvSpPr>
                <a:spLocks noChangeShapeType="1"/>
              </p:cNvSpPr>
              <p:nvPr/>
            </p:nvSpPr>
            <p:spPr bwMode="auto">
              <a:xfrm>
                <a:off x="1437" y="37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97" name="Line 590"/>
              <p:cNvSpPr>
                <a:spLocks noChangeShapeType="1"/>
              </p:cNvSpPr>
              <p:nvPr/>
            </p:nvSpPr>
            <p:spPr bwMode="auto">
              <a:xfrm>
                <a:off x="1437" y="3723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98" name="Line 591"/>
              <p:cNvSpPr>
                <a:spLocks noChangeShapeType="1"/>
              </p:cNvSpPr>
              <p:nvPr/>
            </p:nvSpPr>
            <p:spPr bwMode="auto">
              <a:xfrm>
                <a:off x="1437" y="3738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99" name="Line 592"/>
              <p:cNvSpPr>
                <a:spLocks noChangeShapeType="1"/>
              </p:cNvSpPr>
              <p:nvPr/>
            </p:nvSpPr>
            <p:spPr bwMode="auto">
              <a:xfrm>
                <a:off x="1438" y="3723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00" name="Line 593"/>
              <p:cNvSpPr>
                <a:spLocks noChangeShapeType="1"/>
              </p:cNvSpPr>
              <p:nvPr/>
            </p:nvSpPr>
            <p:spPr bwMode="auto">
              <a:xfrm>
                <a:off x="1438" y="3731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01" name="Line 594"/>
              <p:cNvSpPr>
                <a:spLocks noChangeShapeType="1"/>
              </p:cNvSpPr>
              <p:nvPr/>
            </p:nvSpPr>
            <p:spPr bwMode="auto">
              <a:xfrm>
                <a:off x="1439" y="37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02" name="Line 595"/>
              <p:cNvSpPr>
                <a:spLocks noChangeShapeType="1"/>
              </p:cNvSpPr>
              <p:nvPr/>
            </p:nvSpPr>
            <p:spPr bwMode="auto">
              <a:xfrm>
                <a:off x="1439" y="3723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03" name="Line 596"/>
              <p:cNvSpPr>
                <a:spLocks noChangeShapeType="1"/>
              </p:cNvSpPr>
              <p:nvPr/>
            </p:nvSpPr>
            <p:spPr bwMode="auto">
              <a:xfrm>
                <a:off x="1439" y="37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04" name="Line 597"/>
              <p:cNvSpPr>
                <a:spLocks noChangeShapeType="1"/>
              </p:cNvSpPr>
              <p:nvPr/>
            </p:nvSpPr>
            <p:spPr bwMode="auto">
              <a:xfrm>
                <a:off x="1439" y="3723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05" name="Line 598"/>
              <p:cNvSpPr>
                <a:spLocks noChangeShapeType="1"/>
              </p:cNvSpPr>
              <p:nvPr/>
            </p:nvSpPr>
            <p:spPr bwMode="auto">
              <a:xfrm>
                <a:off x="1440" y="3723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06" name="Line 599"/>
              <p:cNvSpPr>
                <a:spLocks noChangeShapeType="1"/>
              </p:cNvSpPr>
              <p:nvPr/>
            </p:nvSpPr>
            <p:spPr bwMode="auto">
              <a:xfrm>
                <a:off x="1440" y="3715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07" name="Line 600"/>
              <p:cNvSpPr>
                <a:spLocks noChangeShapeType="1"/>
              </p:cNvSpPr>
              <p:nvPr/>
            </p:nvSpPr>
            <p:spPr bwMode="auto">
              <a:xfrm>
                <a:off x="1441" y="3723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08" name="Line 601"/>
              <p:cNvSpPr>
                <a:spLocks noChangeShapeType="1"/>
              </p:cNvSpPr>
              <p:nvPr/>
            </p:nvSpPr>
            <p:spPr bwMode="auto">
              <a:xfrm>
                <a:off x="1442" y="3723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09" name="Line 602"/>
              <p:cNvSpPr>
                <a:spLocks noChangeShapeType="1"/>
              </p:cNvSpPr>
              <p:nvPr/>
            </p:nvSpPr>
            <p:spPr bwMode="auto">
              <a:xfrm>
                <a:off x="1442" y="3707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10" name="Line 603"/>
              <p:cNvSpPr>
                <a:spLocks noChangeShapeType="1"/>
              </p:cNvSpPr>
              <p:nvPr/>
            </p:nvSpPr>
            <p:spPr bwMode="auto">
              <a:xfrm>
                <a:off x="1442" y="37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11" name="Line 604"/>
              <p:cNvSpPr>
                <a:spLocks noChangeShapeType="1"/>
              </p:cNvSpPr>
              <p:nvPr/>
            </p:nvSpPr>
            <p:spPr bwMode="auto">
              <a:xfrm>
                <a:off x="1442" y="3731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12" name="Line 605"/>
              <p:cNvSpPr>
                <a:spLocks noChangeShapeType="1"/>
              </p:cNvSpPr>
              <p:nvPr/>
            </p:nvSpPr>
            <p:spPr bwMode="auto">
              <a:xfrm>
                <a:off x="1442" y="3715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13" name="Line 606"/>
              <p:cNvSpPr>
                <a:spLocks noChangeShapeType="1"/>
              </p:cNvSpPr>
              <p:nvPr/>
            </p:nvSpPr>
            <p:spPr bwMode="auto">
              <a:xfrm>
                <a:off x="1443" y="3723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14" name="Line 607"/>
              <p:cNvSpPr>
                <a:spLocks noChangeShapeType="1"/>
              </p:cNvSpPr>
              <p:nvPr/>
            </p:nvSpPr>
            <p:spPr bwMode="auto">
              <a:xfrm>
                <a:off x="1443" y="3715"/>
                <a:ext cx="2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15" name="Line 608"/>
              <p:cNvSpPr>
                <a:spLocks noChangeShapeType="1"/>
              </p:cNvSpPr>
              <p:nvPr/>
            </p:nvSpPr>
            <p:spPr bwMode="auto">
              <a:xfrm>
                <a:off x="1444" y="37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6506" name="Line 609"/>
            <p:cNvSpPr>
              <a:spLocks noChangeShapeType="1"/>
            </p:cNvSpPr>
            <p:nvPr/>
          </p:nvSpPr>
          <p:spPr bwMode="auto">
            <a:xfrm>
              <a:off x="1444" y="3723"/>
              <a:ext cx="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07" name="Line 610"/>
            <p:cNvSpPr>
              <a:spLocks noChangeShapeType="1"/>
            </p:cNvSpPr>
            <p:nvPr/>
          </p:nvSpPr>
          <p:spPr bwMode="auto">
            <a:xfrm>
              <a:off x="1445" y="3723"/>
              <a:ext cx="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08" name="Line 611"/>
            <p:cNvSpPr>
              <a:spLocks noChangeShapeType="1"/>
            </p:cNvSpPr>
            <p:nvPr/>
          </p:nvSpPr>
          <p:spPr bwMode="auto">
            <a:xfrm>
              <a:off x="1445" y="3715"/>
              <a:ext cx="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09" name="Line 612"/>
            <p:cNvSpPr>
              <a:spLocks noChangeShapeType="1"/>
            </p:cNvSpPr>
            <p:nvPr/>
          </p:nvSpPr>
          <p:spPr bwMode="auto">
            <a:xfrm>
              <a:off x="1445" y="3715"/>
              <a:ext cx="2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10" name="Line 613"/>
            <p:cNvSpPr>
              <a:spLocks noChangeShapeType="1"/>
            </p:cNvSpPr>
            <p:nvPr/>
          </p:nvSpPr>
          <p:spPr bwMode="auto">
            <a:xfrm>
              <a:off x="1446" y="3723"/>
              <a:ext cx="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11" name="Line 614"/>
            <p:cNvSpPr>
              <a:spLocks noChangeShapeType="1"/>
            </p:cNvSpPr>
            <p:nvPr/>
          </p:nvSpPr>
          <p:spPr bwMode="auto">
            <a:xfrm>
              <a:off x="1446" y="3707"/>
              <a:ext cx="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12" name="Line 615"/>
            <p:cNvSpPr>
              <a:spLocks noChangeShapeType="1"/>
            </p:cNvSpPr>
            <p:nvPr/>
          </p:nvSpPr>
          <p:spPr bwMode="auto">
            <a:xfrm>
              <a:off x="1446" y="3723"/>
              <a:ext cx="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13" name="Line 616"/>
            <p:cNvSpPr>
              <a:spLocks noChangeShapeType="1"/>
            </p:cNvSpPr>
            <p:nvPr/>
          </p:nvSpPr>
          <p:spPr bwMode="auto">
            <a:xfrm>
              <a:off x="1446" y="3715"/>
              <a:ext cx="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14" name="Line 617"/>
            <p:cNvSpPr>
              <a:spLocks noChangeShapeType="1"/>
            </p:cNvSpPr>
            <p:nvPr/>
          </p:nvSpPr>
          <p:spPr bwMode="auto">
            <a:xfrm>
              <a:off x="1447" y="3723"/>
              <a:ext cx="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15" name="Line 618"/>
            <p:cNvSpPr>
              <a:spLocks noChangeShapeType="1"/>
            </p:cNvSpPr>
            <p:nvPr/>
          </p:nvSpPr>
          <p:spPr bwMode="auto">
            <a:xfrm>
              <a:off x="1447" y="3715"/>
              <a:ext cx="2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16" name="Line 619"/>
            <p:cNvSpPr>
              <a:spLocks noChangeShapeType="1"/>
            </p:cNvSpPr>
            <p:nvPr/>
          </p:nvSpPr>
          <p:spPr bwMode="auto">
            <a:xfrm>
              <a:off x="1447" y="3723"/>
              <a:ext cx="2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17" name="Line 620"/>
            <p:cNvSpPr>
              <a:spLocks noChangeShapeType="1"/>
            </p:cNvSpPr>
            <p:nvPr/>
          </p:nvSpPr>
          <p:spPr bwMode="auto">
            <a:xfrm>
              <a:off x="1448" y="3723"/>
              <a:ext cx="2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18" name="Line 621"/>
            <p:cNvSpPr>
              <a:spLocks noChangeShapeType="1"/>
            </p:cNvSpPr>
            <p:nvPr/>
          </p:nvSpPr>
          <p:spPr bwMode="auto">
            <a:xfrm>
              <a:off x="1448" y="3715"/>
              <a:ext cx="2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19" name="Line 622"/>
            <p:cNvSpPr>
              <a:spLocks noChangeShapeType="1"/>
            </p:cNvSpPr>
            <p:nvPr/>
          </p:nvSpPr>
          <p:spPr bwMode="auto">
            <a:xfrm>
              <a:off x="1449" y="3715"/>
              <a:ext cx="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20" name="Line 623"/>
            <p:cNvSpPr>
              <a:spLocks noChangeShapeType="1"/>
            </p:cNvSpPr>
            <p:nvPr/>
          </p:nvSpPr>
          <p:spPr bwMode="auto">
            <a:xfrm>
              <a:off x="1449" y="3707"/>
              <a:ext cx="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21" name="Line 624"/>
            <p:cNvSpPr>
              <a:spLocks noChangeShapeType="1"/>
            </p:cNvSpPr>
            <p:nvPr/>
          </p:nvSpPr>
          <p:spPr bwMode="auto">
            <a:xfrm>
              <a:off x="1450" y="3723"/>
              <a:ext cx="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22" name="Line 625"/>
            <p:cNvSpPr>
              <a:spLocks noChangeShapeType="1"/>
            </p:cNvSpPr>
            <p:nvPr/>
          </p:nvSpPr>
          <p:spPr bwMode="auto">
            <a:xfrm>
              <a:off x="1450" y="3715"/>
              <a:ext cx="2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23" name="Line 626"/>
            <p:cNvSpPr>
              <a:spLocks noChangeShapeType="1"/>
            </p:cNvSpPr>
            <p:nvPr/>
          </p:nvSpPr>
          <p:spPr bwMode="auto">
            <a:xfrm>
              <a:off x="1451" y="3715"/>
              <a:ext cx="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24" name="Line 627"/>
            <p:cNvSpPr>
              <a:spLocks noChangeShapeType="1"/>
            </p:cNvSpPr>
            <p:nvPr/>
          </p:nvSpPr>
          <p:spPr bwMode="auto">
            <a:xfrm>
              <a:off x="1451" y="3707"/>
              <a:ext cx="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25" name="Line 628"/>
            <p:cNvSpPr>
              <a:spLocks noChangeShapeType="1"/>
            </p:cNvSpPr>
            <p:nvPr/>
          </p:nvSpPr>
          <p:spPr bwMode="auto">
            <a:xfrm>
              <a:off x="1452" y="3715"/>
              <a:ext cx="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26" name="Line 629"/>
            <p:cNvSpPr>
              <a:spLocks noChangeShapeType="1"/>
            </p:cNvSpPr>
            <p:nvPr/>
          </p:nvSpPr>
          <p:spPr bwMode="auto">
            <a:xfrm>
              <a:off x="1452" y="3707"/>
              <a:ext cx="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27" name="Line 630"/>
            <p:cNvSpPr>
              <a:spLocks noChangeShapeType="1"/>
            </p:cNvSpPr>
            <p:nvPr/>
          </p:nvSpPr>
          <p:spPr bwMode="auto">
            <a:xfrm>
              <a:off x="1452" y="3707"/>
              <a:ext cx="2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28" name="Line 631"/>
            <p:cNvSpPr>
              <a:spLocks noChangeShapeType="1"/>
            </p:cNvSpPr>
            <p:nvPr/>
          </p:nvSpPr>
          <p:spPr bwMode="auto">
            <a:xfrm>
              <a:off x="1453" y="3715"/>
              <a:ext cx="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29" name="Line 632"/>
            <p:cNvSpPr>
              <a:spLocks noChangeShapeType="1"/>
            </p:cNvSpPr>
            <p:nvPr/>
          </p:nvSpPr>
          <p:spPr bwMode="auto">
            <a:xfrm>
              <a:off x="1454" y="3707"/>
              <a:ext cx="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30" name="Line 633"/>
            <p:cNvSpPr>
              <a:spLocks noChangeShapeType="1"/>
            </p:cNvSpPr>
            <p:nvPr/>
          </p:nvSpPr>
          <p:spPr bwMode="auto">
            <a:xfrm>
              <a:off x="1454" y="3715"/>
              <a:ext cx="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31" name="Line 634"/>
            <p:cNvSpPr>
              <a:spLocks noChangeShapeType="1"/>
            </p:cNvSpPr>
            <p:nvPr/>
          </p:nvSpPr>
          <p:spPr bwMode="auto">
            <a:xfrm>
              <a:off x="1454" y="3707"/>
              <a:ext cx="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32" name="Line 635"/>
            <p:cNvSpPr>
              <a:spLocks noChangeShapeType="1"/>
            </p:cNvSpPr>
            <p:nvPr/>
          </p:nvSpPr>
          <p:spPr bwMode="auto">
            <a:xfrm>
              <a:off x="1454" y="3707"/>
              <a:ext cx="2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33" name="Line 636"/>
            <p:cNvSpPr>
              <a:spLocks noChangeShapeType="1"/>
            </p:cNvSpPr>
            <p:nvPr/>
          </p:nvSpPr>
          <p:spPr bwMode="auto">
            <a:xfrm>
              <a:off x="1455" y="3715"/>
              <a:ext cx="2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34" name="Line 637"/>
            <p:cNvSpPr>
              <a:spLocks noChangeShapeType="1"/>
            </p:cNvSpPr>
            <p:nvPr/>
          </p:nvSpPr>
          <p:spPr bwMode="auto">
            <a:xfrm>
              <a:off x="1455" y="3707"/>
              <a:ext cx="2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35" name="Line 638"/>
            <p:cNvSpPr>
              <a:spLocks noChangeShapeType="1"/>
            </p:cNvSpPr>
            <p:nvPr/>
          </p:nvSpPr>
          <p:spPr bwMode="auto">
            <a:xfrm>
              <a:off x="1456" y="3715"/>
              <a:ext cx="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36" name="Line 639"/>
            <p:cNvSpPr>
              <a:spLocks noChangeShapeType="1"/>
            </p:cNvSpPr>
            <p:nvPr/>
          </p:nvSpPr>
          <p:spPr bwMode="auto">
            <a:xfrm>
              <a:off x="1456" y="3707"/>
              <a:ext cx="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37" name="Line 640"/>
            <p:cNvSpPr>
              <a:spLocks noChangeShapeType="1"/>
            </p:cNvSpPr>
            <p:nvPr/>
          </p:nvSpPr>
          <p:spPr bwMode="auto">
            <a:xfrm>
              <a:off x="1457" y="3715"/>
              <a:ext cx="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38" name="Line 641"/>
            <p:cNvSpPr>
              <a:spLocks noChangeShapeType="1"/>
            </p:cNvSpPr>
            <p:nvPr/>
          </p:nvSpPr>
          <p:spPr bwMode="auto">
            <a:xfrm>
              <a:off x="1457" y="3707"/>
              <a:ext cx="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39" name="Line 642"/>
            <p:cNvSpPr>
              <a:spLocks noChangeShapeType="1"/>
            </p:cNvSpPr>
            <p:nvPr/>
          </p:nvSpPr>
          <p:spPr bwMode="auto">
            <a:xfrm>
              <a:off x="1457" y="3707"/>
              <a:ext cx="2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40" name="Line 643"/>
            <p:cNvSpPr>
              <a:spLocks noChangeShapeType="1"/>
            </p:cNvSpPr>
            <p:nvPr/>
          </p:nvSpPr>
          <p:spPr bwMode="auto">
            <a:xfrm>
              <a:off x="1458" y="3715"/>
              <a:ext cx="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41" name="Line 644"/>
            <p:cNvSpPr>
              <a:spLocks noChangeShapeType="1"/>
            </p:cNvSpPr>
            <p:nvPr/>
          </p:nvSpPr>
          <p:spPr bwMode="auto">
            <a:xfrm>
              <a:off x="1458" y="3723"/>
              <a:ext cx="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42" name="Line 645"/>
            <p:cNvSpPr>
              <a:spLocks noChangeShapeType="1"/>
            </p:cNvSpPr>
            <p:nvPr/>
          </p:nvSpPr>
          <p:spPr bwMode="auto">
            <a:xfrm>
              <a:off x="1459" y="3731"/>
              <a:ext cx="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43" name="Line 646"/>
            <p:cNvSpPr>
              <a:spLocks noChangeShapeType="1"/>
            </p:cNvSpPr>
            <p:nvPr/>
          </p:nvSpPr>
          <p:spPr bwMode="auto">
            <a:xfrm>
              <a:off x="1459" y="3746"/>
              <a:ext cx="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44" name="Line 647"/>
            <p:cNvSpPr>
              <a:spLocks noChangeShapeType="1"/>
            </p:cNvSpPr>
            <p:nvPr/>
          </p:nvSpPr>
          <p:spPr bwMode="auto">
            <a:xfrm>
              <a:off x="1459" y="3770"/>
              <a:ext cx="2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45" name="Line 648"/>
            <p:cNvSpPr>
              <a:spLocks noChangeShapeType="1"/>
            </p:cNvSpPr>
            <p:nvPr/>
          </p:nvSpPr>
          <p:spPr bwMode="auto">
            <a:xfrm>
              <a:off x="1459" y="3786"/>
              <a:ext cx="2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46" name="Line 649"/>
            <p:cNvSpPr>
              <a:spLocks noChangeShapeType="1"/>
            </p:cNvSpPr>
            <p:nvPr/>
          </p:nvSpPr>
          <p:spPr bwMode="auto">
            <a:xfrm>
              <a:off x="1460" y="3794"/>
              <a:ext cx="2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47" name="Line 650"/>
            <p:cNvSpPr>
              <a:spLocks noChangeShapeType="1"/>
            </p:cNvSpPr>
            <p:nvPr/>
          </p:nvSpPr>
          <p:spPr bwMode="auto">
            <a:xfrm>
              <a:off x="1461" y="3794"/>
              <a:ext cx="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48" name="Line 651"/>
            <p:cNvSpPr>
              <a:spLocks noChangeShapeType="1"/>
            </p:cNvSpPr>
            <p:nvPr/>
          </p:nvSpPr>
          <p:spPr bwMode="auto">
            <a:xfrm>
              <a:off x="1461" y="3802"/>
              <a:ext cx="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49" name="Line 652"/>
            <p:cNvSpPr>
              <a:spLocks noChangeShapeType="1"/>
            </p:cNvSpPr>
            <p:nvPr/>
          </p:nvSpPr>
          <p:spPr bwMode="auto">
            <a:xfrm>
              <a:off x="1461" y="3818"/>
              <a:ext cx="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50" name="Line 653"/>
            <p:cNvSpPr>
              <a:spLocks noChangeShapeType="1"/>
            </p:cNvSpPr>
            <p:nvPr/>
          </p:nvSpPr>
          <p:spPr bwMode="auto">
            <a:xfrm>
              <a:off x="1462" y="3818"/>
              <a:ext cx="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51" name="Line 654"/>
            <p:cNvSpPr>
              <a:spLocks noChangeShapeType="1"/>
            </p:cNvSpPr>
            <p:nvPr/>
          </p:nvSpPr>
          <p:spPr bwMode="auto">
            <a:xfrm>
              <a:off x="1462" y="3810"/>
              <a:ext cx="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52" name="Line 655"/>
            <p:cNvSpPr>
              <a:spLocks noChangeShapeType="1"/>
            </p:cNvSpPr>
            <p:nvPr/>
          </p:nvSpPr>
          <p:spPr bwMode="auto">
            <a:xfrm>
              <a:off x="1462" y="3818"/>
              <a:ext cx="2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53" name="Line 656"/>
            <p:cNvSpPr>
              <a:spLocks noChangeShapeType="1"/>
            </p:cNvSpPr>
            <p:nvPr/>
          </p:nvSpPr>
          <p:spPr bwMode="auto">
            <a:xfrm>
              <a:off x="1462" y="3826"/>
              <a:ext cx="2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54" name="Line 657"/>
            <p:cNvSpPr>
              <a:spLocks noChangeShapeType="1"/>
            </p:cNvSpPr>
            <p:nvPr/>
          </p:nvSpPr>
          <p:spPr bwMode="auto">
            <a:xfrm>
              <a:off x="1463" y="3818"/>
              <a:ext cx="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55" name="Line 658"/>
            <p:cNvSpPr>
              <a:spLocks noChangeShapeType="1"/>
            </p:cNvSpPr>
            <p:nvPr/>
          </p:nvSpPr>
          <p:spPr bwMode="auto">
            <a:xfrm>
              <a:off x="1463" y="3826"/>
              <a:ext cx="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56" name="Line 659"/>
            <p:cNvSpPr>
              <a:spLocks noChangeShapeType="1"/>
            </p:cNvSpPr>
            <p:nvPr/>
          </p:nvSpPr>
          <p:spPr bwMode="auto">
            <a:xfrm>
              <a:off x="1463" y="3818"/>
              <a:ext cx="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57" name="Line 660"/>
            <p:cNvSpPr>
              <a:spLocks noChangeShapeType="1"/>
            </p:cNvSpPr>
            <p:nvPr/>
          </p:nvSpPr>
          <p:spPr bwMode="auto">
            <a:xfrm>
              <a:off x="1464" y="3826"/>
              <a:ext cx="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58" name="Line 661"/>
            <p:cNvSpPr>
              <a:spLocks noChangeShapeType="1"/>
            </p:cNvSpPr>
            <p:nvPr/>
          </p:nvSpPr>
          <p:spPr bwMode="auto">
            <a:xfrm>
              <a:off x="1464" y="3818"/>
              <a:ext cx="2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59" name="Line 662"/>
            <p:cNvSpPr>
              <a:spLocks noChangeShapeType="1"/>
            </p:cNvSpPr>
            <p:nvPr/>
          </p:nvSpPr>
          <p:spPr bwMode="auto">
            <a:xfrm>
              <a:off x="1465" y="3818"/>
              <a:ext cx="2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60" name="Line 663"/>
            <p:cNvSpPr>
              <a:spLocks noChangeShapeType="1"/>
            </p:cNvSpPr>
            <p:nvPr/>
          </p:nvSpPr>
          <p:spPr bwMode="auto">
            <a:xfrm>
              <a:off x="1465" y="3810"/>
              <a:ext cx="2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61" name="Line 664"/>
            <p:cNvSpPr>
              <a:spLocks noChangeShapeType="1"/>
            </p:cNvSpPr>
            <p:nvPr/>
          </p:nvSpPr>
          <p:spPr bwMode="auto">
            <a:xfrm>
              <a:off x="1465" y="3818"/>
              <a:ext cx="2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62" name="Line 665"/>
            <p:cNvSpPr>
              <a:spLocks noChangeShapeType="1"/>
            </p:cNvSpPr>
            <p:nvPr/>
          </p:nvSpPr>
          <p:spPr bwMode="auto">
            <a:xfrm>
              <a:off x="1465" y="3810"/>
              <a:ext cx="2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63" name="Line 666"/>
            <p:cNvSpPr>
              <a:spLocks noChangeShapeType="1"/>
            </p:cNvSpPr>
            <p:nvPr/>
          </p:nvSpPr>
          <p:spPr bwMode="auto">
            <a:xfrm>
              <a:off x="1466" y="3818"/>
              <a:ext cx="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64" name="Line 667"/>
            <p:cNvSpPr>
              <a:spLocks noChangeShapeType="1"/>
            </p:cNvSpPr>
            <p:nvPr/>
          </p:nvSpPr>
          <p:spPr bwMode="auto">
            <a:xfrm>
              <a:off x="1466" y="3810"/>
              <a:ext cx="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65" name="Line 668"/>
            <p:cNvSpPr>
              <a:spLocks noChangeShapeType="1"/>
            </p:cNvSpPr>
            <p:nvPr/>
          </p:nvSpPr>
          <p:spPr bwMode="auto">
            <a:xfrm>
              <a:off x="1467" y="3818"/>
              <a:ext cx="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66" name="Line 669"/>
            <p:cNvSpPr>
              <a:spLocks noChangeShapeType="1"/>
            </p:cNvSpPr>
            <p:nvPr/>
          </p:nvSpPr>
          <p:spPr bwMode="auto">
            <a:xfrm>
              <a:off x="1467" y="3818"/>
              <a:ext cx="2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67" name="Line 670"/>
            <p:cNvSpPr>
              <a:spLocks noChangeShapeType="1"/>
            </p:cNvSpPr>
            <p:nvPr/>
          </p:nvSpPr>
          <p:spPr bwMode="auto">
            <a:xfrm>
              <a:off x="1468" y="3810"/>
              <a:ext cx="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68" name="Line 671"/>
            <p:cNvSpPr>
              <a:spLocks noChangeShapeType="1"/>
            </p:cNvSpPr>
            <p:nvPr/>
          </p:nvSpPr>
          <p:spPr bwMode="auto">
            <a:xfrm>
              <a:off x="1468" y="3818"/>
              <a:ext cx="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69" name="Line 672"/>
            <p:cNvSpPr>
              <a:spLocks noChangeShapeType="1"/>
            </p:cNvSpPr>
            <p:nvPr/>
          </p:nvSpPr>
          <p:spPr bwMode="auto">
            <a:xfrm>
              <a:off x="1468" y="3826"/>
              <a:ext cx="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70" name="Line 673"/>
            <p:cNvSpPr>
              <a:spLocks noChangeShapeType="1"/>
            </p:cNvSpPr>
            <p:nvPr/>
          </p:nvSpPr>
          <p:spPr bwMode="auto">
            <a:xfrm>
              <a:off x="1469" y="3818"/>
              <a:ext cx="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71" name="Line 674"/>
            <p:cNvSpPr>
              <a:spLocks noChangeShapeType="1"/>
            </p:cNvSpPr>
            <p:nvPr/>
          </p:nvSpPr>
          <p:spPr bwMode="auto">
            <a:xfrm>
              <a:off x="1469" y="3826"/>
              <a:ext cx="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72" name="Line 675"/>
            <p:cNvSpPr>
              <a:spLocks noChangeShapeType="1"/>
            </p:cNvSpPr>
            <p:nvPr/>
          </p:nvSpPr>
          <p:spPr bwMode="auto">
            <a:xfrm>
              <a:off x="1469" y="3818"/>
              <a:ext cx="2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73" name="Line 676"/>
            <p:cNvSpPr>
              <a:spLocks noChangeShapeType="1"/>
            </p:cNvSpPr>
            <p:nvPr/>
          </p:nvSpPr>
          <p:spPr bwMode="auto">
            <a:xfrm>
              <a:off x="1470" y="3818"/>
              <a:ext cx="2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74" name="Line 677"/>
            <p:cNvSpPr>
              <a:spLocks noChangeShapeType="1"/>
            </p:cNvSpPr>
            <p:nvPr/>
          </p:nvSpPr>
          <p:spPr bwMode="auto">
            <a:xfrm>
              <a:off x="1470" y="3826"/>
              <a:ext cx="2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75" name="Line 678"/>
            <p:cNvSpPr>
              <a:spLocks noChangeShapeType="1"/>
            </p:cNvSpPr>
            <p:nvPr/>
          </p:nvSpPr>
          <p:spPr bwMode="auto">
            <a:xfrm>
              <a:off x="1471" y="3818"/>
              <a:ext cx="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76" name="Line 679"/>
            <p:cNvSpPr>
              <a:spLocks noChangeShapeType="1"/>
            </p:cNvSpPr>
            <p:nvPr/>
          </p:nvSpPr>
          <p:spPr bwMode="auto">
            <a:xfrm>
              <a:off x="1472" y="3818"/>
              <a:ext cx="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77" name="Line 680"/>
            <p:cNvSpPr>
              <a:spLocks noChangeShapeType="1"/>
            </p:cNvSpPr>
            <p:nvPr/>
          </p:nvSpPr>
          <p:spPr bwMode="auto">
            <a:xfrm>
              <a:off x="1472" y="3818"/>
              <a:ext cx="2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78" name="Line 681"/>
            <p:cNvSpPr>
              <a:spLocks noChangeShapeType="1"/>
            </p:cNvSpPr>
            <p:nvPr/>
          </p:nvSpPr>
          <p:spPr bwMode="auto">
            <a:xfrm>
              <a:off x="1473" y="3818"/>
              <a:ext cx="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79" name="Line 682"/>
            <p:cNvSpPr>
              <a:spLocks noChangeShapeType="1"/>
            </p:cNvSpPr>
            <p:nvPr/>
          </p:nvSpPr>
          <p:spPr bwMode="auto">
            <a:xfrm>
              <a:off x="1473" y="3810"/>
              <a:ext cx="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80" name="Line 683"/>
            <p:cNvSpPr>
              <a:spLocks noChangeShapeType="1"/>
            </p:cNvSpPr>
            <p:nvPr/>
          </p:nvSpPr>
          <p:spPr bwMode="auto">
            <a:xfrm>
              <a:off x="1473" y="3818"/>
              <a:ext cx="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81" name="Line 684"/>
            <p:cNvSpPr>
              <a:spLocks noChangeShapeType="1"/>
            </p:cNvSpPr>
            <p:nvPr/>
          </p:nvSpPr>
          <p:spPr bwMode="auto">
            <a:xfrm>
              <a:off x="1474" y="3818"/>
              <a:ext cx="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82" name="Line 685"/>
            <p:cNvSpPr>
              <a:spLocks noChangeShapeType="1"/>
            </p:cNvSpPr>
            <p:nvPr/>
          </p:nvSpPr>
          <p:spPr bwMode="auto">
            <a:xfrm>
              <a:off x="1474" y="3810"/>
              <a:ext cx="2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83" name="Line 686"/>
            <p:cNvSpPr>
              <a:spLocks noChangeShapeType="1"/>
            </p:cNvSpPr>
            <p:nvPr/>
          </p:nvSpPr>
          <p:spPr bwMode="auto">
            <a:xfrm>
              <a:off x="1474" y="3818"/>
              <a:ext cx="2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84" name="Line 687"/>
            <p:cNvSpPr>
              <a:spLocks noChangeShapeType="1"/>
            </p:cNvSpPr>
            <p:nvPr/>
          </p:nvSpPr>
          <p:spPr bwMode="auto">
            <a:xfrm>
              <a:off x="1475" y="3826"/>
              <a:ext cx="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85" name="Line 688"/>
            <p:cNvSpPr>
              <a:spLocks noChangeShapeType="1"/>
            </p:cNvSpPr>
            <p:nvPr/>
          </p:nvSpPr>
          <p:spPr bwMode="auto">
            <a:xfrm>
              <a:off x="1475" y="3818"/>
              <a:ext cx="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86" name="Line 689"/>
            <p:cNvSpPr>
              <a:spLocks noChangeShapeType="1"/>
            </p:cNvSpPr>
            <p:nvPr/>
          </p:nvSpPr>
          <p:spPr bwMode="auto">
            <a:xfrm>
              <a:off x="1475" y="3826"/>
              <a:ext cx="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87" name="Line 690"/>
            <p:cNvSpPr>
              <a:spLocks noChangeShapeType="1"/>
            </p:cNvSpPr>
            <p:nvPr/>
          </p:nvSpPr>
          <p:spPr bwMode="auto">
            <a:xfrm>
              <a:off x="1475" y="3810"/>
              <a:ext cx="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88" name="Line 691"/>
            <p:cNvSpPr>
              <a:spLocks noChangeShapeType="1"/>
            </p:cNvSpPr>
            <p:nvPr/>
          </p:nvSpPr>
          <p:spPr bwMode="auto">
            <a:xfrm>
              <a:off x="1476" y="3826"/>
              <a:ext cx="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89" name="Line 692"/>
            <p:cNvSpPr>
              <a:spLocks noChangeShapeType="1"/>
            </p:cNvSpPr>
            <p:nvPr/>
          </p:nvSpPr>
          <p:spPr bwMode="auto">
            <a:xfrm>
              <a:off x="1476" y="3818"/>
              <a:ext cx="2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90" name="Line 693"/>
            <p:cNvSpPr>
              <a:spLocks noChangeShapeType="1"/>
            </p:cNvSpPr>
            <p:nvPr/>
          </p:nvSpPr>
          <p:spPr bwMode="auto">
            <a:xfrm>
              <a:off x="1477" y="3818"/>
              <a:ext cx="2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91" name="Line 694"/>
            <p:cNvSpPr>
              <a:spLocks noChangeShapeType="1"/>
            </p:cNvSpPr>
            <p:nvPr/>
          </p:nvSpPr>
          <p:spPr bwMode="auto">
            <a:xfrm>
              <a:off x="1477" y="3826"/>
              <a:ext cx="2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92" name="Line 695"/>
            <p:cNvSpPr>
              <a:spLocks noChangeShapeType="1"/>
            </p:cNvSpPr>
            <p:nvPr/>
          </p:nvSpPr>
          <p:spPr bwMode="auto">
            <a:xfrm>
              <a:off x="1477" y="3818"/>
              <a:ext cx="2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93" name="Line 696"/>
            <p:cNvSpPr>
              <a:spLocks noChangeShapeType="1"/>
            </p:cNvSpPr>
            <p:nvPr/>
          </p:nvSpPr>
          <p:spPr bwMode="auto">
            <a:xfrm>
              <a:off x="1477" y="3810"/>
              <a:ext cx="2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94" name="Line 697"/>
            <p:cNvSpPr>
              <a:spLocks noChangeShapeType="1"/>
            </p:cNvSpPr>
            <p:nvPr/>
          </p:nvSpPr>
          <p:spPr bwMode="auto">
            <a:xfrm>
              <a:off x="1478" y="3818"/>
              <a:ext cx="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95" name="Line 698"/>
            <p:cNvSpPr>
              <a:spLocks noChangeShapeType="1"/>
            </p:cNvSpPr>
            <p:nvPr/>
          </p:nvSpPr>
          <p:spPr bwMode="auto">
            <a:xfrm>
              <a:off x="1479" y="3826"/>
              <a:ext cx="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96" name="Line 699"/>
            <p:cNvSpPr>
              <a:spLocks noChangeShapeType="1"/>
            </p:cNvSpPr>
            <p:nvPr/>
          </p:nvSpPr>
          <p:spPr bwMode="auto">
            <a:xfrm>
              <a:off x="1479" y="3818"/>
              <a:ext cx="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97" name="Line 700"/>
            <p:cNvSpPr>
              <a:spLocks noChangeShapeType="1"/>
            </p:cNvSpPr>
            <p:nvPr/>
          </p:nvSpPr>
          <p:spPr bwMode="auto">
            <a:xfrm>
              <a:off x="1479" y="3818"/>
              <a:ext cx="2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98" name="Line 701"/>
            <p:cNvSpPr>
              <a:spLocks noChangeShapeType="1"/>
            </p:cNvSpPr>
            <p:nvPr/>
          </p:nvSpPr>
          <p:spPr bwMode="auto">
            <a:xfrm>
              <a:off x="1479" y="3826"/>
              <a:ext cx="2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99" name="Line 702"/>
            <p:cNvSpPr>
              <a:spLocks noChangeShapeType="1"/>
            </p:cNvSpPr>
            <p:nvPr/>
          </p:nvSpPr>
          <p:spPr bwMode="auto">
            <a:xfrm>
              <a:off x="1480" y="3833"/>
              <a:ext cx="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600" name="Line 703"/>
            <p:cNvSpPr>
              <a:spLocks noChangeShapeType="1"/>
            </p:cNvSpPr>
            <p:nvPr/>
          </p:nvSpPr>
          <p:spPr bwMode="auto">
            <a:xfrm>
              <a:off x="1480" y="3826"/>
              <a:ext cx="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601" name="Line 704"/>
            <p:cNvSpPr>
              <a:spLocks noChangeShapeType="1"/>
            </p:cNvSpPr>
            <p:nvPr/>
          </p:nvSpPr>
          <p:spPr bwMode="auto">
            <a:xfrm>
              <a:off x="1480" y="3818"/>
              <a:ext cx="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602" name="Line 705"/>
            <p:cNvSpPr>
              <a:spLocks noChangeShapeType="1"/>
            </p:cNvSpPr>
            <p:nvPr/>
          </p:nvSpPr>
          <p:spPr bwMode="auto">
            <a:xfrm>
              <a:off x="1481" y="3818"/>
              <a:ext cx="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603" name="Line 706"/>
            <p:cNvSpPr>
              <a:spLocks noChangeShapeType="1"/>
            </p:cNvSpPr>
            <p:nvPr/>
          </p:nvSpPr>
          <p:spPr bwMode="auto">
            <a:xfrm>
              <a:off x="1481" y="3818"/>
              <a:ext cx="2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604" name="Line 707"/>
            <p:cNvSpPr>
              <a:spLocks noChangeShapeType="1"/>
            </p:cNvSpPr>
            <p:nvPr/>
          </p:nvSpPr>
          <p:spPr bwMode="auto">
            <a:xfrm>
              <a:off x="1481" y="3826"/>
              <a:ext cx="2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605" name="Line 708"/>
            <p:cNvSpPr>
              <a:spLocks noChangeShapeType="1"/>
            </p:cNvSpPr>
            <p:nvPr/>
          </p:nvSpPr>
          <p:spPr bwMode="auto">
            <a:xfrm>
              <a:off x="1482" y="3810"/>
              <a:ext cx="2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606" name="Line 709"/>
            <p:cNvSpPr>
              <a:spLocks noChangeShapeType="1"/>
            </p:cNvSpPr>
            <p:nvPr/>
          </p:nvSpPr>
          <p:spPr bwMode="auto">
            <a:xfrm>
              <a:off x="1482" y="3826"/>
              <a:ext cx="2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607" name="Line 710"/>
            <p:cNvSpPr>
              <a:spLocks noChangeShapeType="1"/>
            </p:cNvSpPr>
            <p:nvPr/>
          </p:nvSpPr>
          <p:spPr bwMode="auto">
            <a:xfrm>
              <a:off x="1482" y="3833"/>
              <a:ext cx="2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608" name="Line 711"/>
            <p:cNvSpPr>
              <a:spLocks noChangeShapeType="1"/>
            </p:cNvSpPr>
            <p:nvPr/>
          </p:nvSpPr>
          <p:spPr bwMode="auto">
            <a:xfrm>
              <a:off x="1482" y="3818"/>
              <a:ext cx="2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609" name="Line 712"/>
            <p:cNvSpPr>
              <a:spLocks noChangeShapeType="1"/>
            </p:cNvSpPr>
            <p:nvPr/>
          </p:nvSpPr>
          <p:spPr bwMode="auto">
            <a:xfrm>
              <a:off x="1483" y="3818"/>
              <a:ext cx="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610" name="Line 713"/>
            <p:cNvSpPr>
              <a:spLocks noChangeShapeType="1"/>
            </p:cNvSpPr>
            <p:nvPr/>
          </p:nvSpPr>
          <p:spPr bwMode="auto">
            <a:xfrm>
              <a:off x="1484" y="3818"/>
              <a:ext cx="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611" name="Line 714"/>
            <p:cNvSpPr>
              <a:spLocks noChangeShapeType="1"/>
            </p:cNvSpPr>
            <p:nvPr/>
          </p:nvSpPr>
          <p:spPr bwMode="auto">
            <a:xfrm>
              <a:off x="1484" y="3826"/>
              <a:ext cx="2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612" name="Rectangle 715"/>
            <p:cNvSpPr>
              <a:spLocks noChangeArrowheads="1"/>
            </p:cNvSpPr>
            <p:nvPr/>
          </p:nvSpPr>
          <p:spPr bwMode="auto">
            <a:xfrm>
              <a:off x="1536" y="3535"/>
              <a:ext cx="49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Old Stuff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6613" name="Rectangle 716"/>
            <p:cNvSpPr>
              <a:spLocks noChangeArrowheads="1"/>
            </p:cNvSpPr>
            <p:nvPr/>
          </p:nvSpPr>
          <p:spPr bwMode="auto">
            <a:xfrm>
              <a:off x="2605" y="1629"/>
              <a:ext cx="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6614" name="Rectangle 717"/>
            <p:cNvSpPr>
              <a:spLocks noChangeArrowheads="1"/>
            </p:cNvSpPr>
            <p:nvPr/>
          </p:nvSpPr>
          <p:spPr bwMode="auto">
            <a:xfrm rot="-5400000">
              <a:off x="450" y="2553"/>
              <a:ext cx="66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Stress (Pa)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6615" name="Rectangle 718"/>
            <p:cNvSpPr>
              <a:spLocks noChangeArrowheads="1"/>
            </p:cNvSpPr>
            <p:nvPr/>
          </p:nvSpPr>
          <p:spPr bwMode="auto">
            <a:xfrm>
              <a:off x="2483" y="4091"/>
              <a:ext cx="89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Elongation (%)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6501" name="Line 719"/>
          <p:cNvSpPr>
            <a:spLocks noChangeShapeType="1"/>
          </p:cNvSpPr>
          <p:nvPr/>
        </p:nvSpPr>
        <p:spPr bwMode="auto">
          <a:xfrm flipH="1">
            <a:off x="2438400" y="5105400"/>
            <a:ext cx="2286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65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25" name="Text Box 45"/>
          <p:cNvSpPr txBox="1">
            <a:spLocks noChangeArrowheads="1"/>
          </p:cNvSpPr>
          <p:nvPr/>
        </p:nvSpPr>
        <p:spPr bwMode="auto">
          <a:xfrm>
            <a:off x="2412674" y="685800"/>
            <a:ext cx="6226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cs typeface="Arial" panose="020B0604020202020204" pitchFamily="34" charset="0"/>
              </a:rPr>
              <a:t>Template Release</a:t>
            </a:r>
            <a:r>
              <a:rPr lang="en-US" altLang="ja-JP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anose="020B0604020202020204" pitchFamily="34" charset="0"/>
              </a:rPr>
              <a:t> issues</a:t>
            </a:r>
            <a:endParaRPr kumimoji="0" lang="en-US" altLang="ja-JP" sz="2800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46201" name="Group 121"/>
          <p:cNvGrpSpPr>
            <a:grpSpLocks/>
          </p:cNvGrpSpPr>
          <p:nvPr/>
        </p:nvGrpSpPr>
        <p:grpSpPr bwMode="auto">
          <a:xfrm>
            <a:off x="304800" y="3124200"/>
            <a:ext cx="9067800" cy="2640920"/>
            <a:chOff x="240" y="2859"/>
            <a:chExt cx="4452" cy="995"/>
          </a:xfrm>
        </p:grpSpPr>
        <p:sp>
          <p:nvSpPr>
            <p:cNvPr id="46082" name="Rectangle 2"/>
            <p:cNvSpPr>
              <a:spLocks noChangeArrowheads="1"/>
            </p:cNvSpPr>
            <p:nvPr/>
          </p:nvSpPr>
          <p:spPr bwMode="auto">
            <a:xfrm>
              <a:off x="1451" y="3180"/>
              <a:ext cx="720" cy="136"/>
            </a:xfrm>
            <a:prstGeom prst="rect">
              <a:avLst/>
            </a:prstGeom>
            <a:gradFill rotWithShape="1">
              <a:gsLst>
                <a:gs pos="0">
                  <a:srgbClr val="3399FF">
                    <a:gamma/>
                    <a:tint val="47451"/>
                    <a:invGamma/>
                  </a:srgbClr>
                </a:gs>
                <a:gs pos="100000">
                  <a:srgbClr val="3399FF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3399FF"/>
              </a:extrusionClr>
              <a:contourClr>
                <a:srgbClr val="3399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083" name="Rectangle 3"/>
            <p:cNvSpPr>
              <a:spLocks noChangeArrowheads="1"/>
            </p:cNvSpPr>
            <p:nvPr/>
          </p:nvSpPr>
          <p:spPr bwMode="auto">
            <a:xfrm>
              <a:off x="3093" y="3180"/>
              <a:ext cx="720" cy="136"/>
            </a:xfrm>
            <a:prstGeom prst="rect">
              <a:avLst/>
            </a:prstGeom>
            <a:gradFill rotWithShape="1">
              <a:gsLst>
                <a:gs pos="0">
                  <a:srgbClr val="3399FF">
                    <a:gamma/>
                    <a:tint val="47451"/>
                    <a:invGamma/>
                  </a:srgbClr>
                </a:gs>
                <a:gs pos="100000">
                  <a:srgbClr val="3399FF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3399FF"/>
              </a:extrusionClr>
              <a:contourClr>
                <a:srgbClr val="3399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60" name="Oval 80"/>
            <p:cNvSpPr>
              <a:spLocks noChangeArrowheads="1"/>
            </p:cNvSpPr>
            <p:nvPr/>
          </p:nvSpPr>
          <p:spPr bwMode="auto">
            <a:xfrm>
              <a:off x="1081" y="3393"/>
              <a:ext cx="82" cy="89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FF99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61" name="Oval 81"/>
            <p:cNvSpPr>
              <a:spLocks noChangeArrowheads="1"/>
            </p:cNvSpPr>
            <p:nvPr/>
          </p:nvSpPr>
          <p:spPr bwMode="auto">
            <a:xfrm>
              <a:off x="858" y="3393"/>
              <a:ext cx="82" cy="89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FF99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62" name="Oval 82"/>
            <p:cNvSpPr>
              <a:spLocks noChangeArrowheads="1"/>
            </p:cNvSpPr>
            <p:nvPr/>
          </p:nvSpPr>
          <p:spPr bwMode="auto">
            <a:xfrm>
              <a:off x="969" y="3393"/>
              <a:ext cx="83" cy="89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FF99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63" name="Oval 83"/>
            <p:cNvSpPr>
              <a:spLocks noChangeArrowheads="1"/>
            </p:cNvSpPr>
            <p:nvPr/>
          </p:nvSpPr>
          <p:spPr bwMode="auto">
            <a:xfrm>
              <a:off x="744" y="3393"/>
              <a:ext cx="84" cy="89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FF99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64" name="Oval 84"/>
            <p:cNvSpPr>
              <a:spLocks noChangeArrowheads="1"/>
            </p:cNvSpPr>
            <p:nvPr/>
          </p:nvSpPr>
          <p:spPr bwMode="auto">
            <a:xfrm>
              <a:off x="523" y="3393"/>
              <a:ext cx="83" cy="89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FF99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65" name="Oval 85"/>
            <p:cNvSpPr>
              <a:spLocks noChangeArrowheads="1"/>
            </p:cNvSpPr>
            <p:nvPr/>
          </p:nvSpPr>
          <p:spPr bwMode="auto">
            <a:xfrm>
              <a:off x="634" y="3393"/>
              <a:ext cx="83" cy="89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FF99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66" name="Oval 86"/>
            <p:cNvSpPr>
              <a:spLocks noChangeArrowheads="1"/>
            </p:cNvSpPr>
            <p:nvPr/>
          </p:nvSpPr>
          <p:spPr bwMode="auto">
            <a:xfrm>
              <a:off x="410" y="3393"/>
              <a:ext cx="83" cy="89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FF99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67" name="Rectangle 87"/>
            <p:cNvSpPr>
              <a:spLocks noChangeArrowheads="1"/>
            </p:cNvSpPr>
            <p:nvPr/>
          </p:nvSpPr>
          <p:spPr bwMode="auto">
            <a:xfrm>
              <a:off x="283" y="3471"/>
              <a:ext cx="963" cy="158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68" name="Rectangle 88"/>
            <p:cNvSpPr>
              <a:spLocks noChangeArrowheads="1"/>
            </p:cNvSpPr>
            <p:nvPr/>
          </p:nvSpPr>
          <p:spPr bwMode="auto">
            <a:xfrm>
              <a:off x="292" y="3437"/>
              <a:ext cx="965" cy="9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69" name="Rectangle 89"/>
            <p:cNvSpPr>
              <a:spLocks noChangeArrowheads="1"/>
            </p:cNvSpPr>
            <p:nvPr/>
          </p:nvSpPr>
          <p:spPr bwMode="auto">
            <a:xfrm>
              <a:off x="325" y="3094"/>
              <a:ext cx="964" cy="198"/>
            </a:xfrm>
            <a:prstGeom prst="rect">
              <a:avLst/>
            </a:prstGeom>
            <a:gradFill rotWithShape="1">
              <a:gsLst>
                <a:gs pos="0">
                  <a:srgbClr val="3399FF">
                    <a:gamma/>
                    <a:tint val="54118"/>
                    <a:invGamma/>
                  </a:srgbClr>
                </a:gs>
                <a:gs pos="100000">
                  <a:srgbClr val="3399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70" name="Rectangle 90"/>
            <p:cNvSpPr>
              <a:spLocks noChangeArrowheads="1"/>
            </p:cNvSpPr>
            <p:nvPr/>
          </p:nvSpPr>
          <p:spPr bwMode="auto">
            <a:xfrm>
              <a:off x="446" y="3212"/>
              <a:ext cx="68" cy="101"/>
            </a:xfrm>
            <a:prstGeom prst="rect">
              <a:avLst/>
            </a:prstGeom>
            <a:solidFill>
              <a:srgbClr val="FF33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71" name="Rectangle 91"/>
            <p:cNvSpPr>
              <a:spLocks noChangeArrowheads="1"/>
            </p:cNvSpPr>
            <p:nvPr/>
          </p:nvSpPr>
          <p:spPr bwMode="auto">
            <a:xfrm>
              <a:off x="651" y="3212"/>
              <a:ext cx="67" cy="101"/>
            </a:xfrm>
            <a:prstGeom prst="rect">
              <a:avLst/>
            </a:prstGeom>
            <a:solidFill>
              <a:srgbClr val="FF33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72" name="Rectangle 92"/>
            <p:cNvSpPr>
              <a:spLocks noChangeArrowheads="1"/>
            </p:cNvSpPr>
            <p:nvPr/>
          </p:nvSpPr>
          <p:spPr bwMode="auto">
            <a:xfrm>
              <a:off x="852" y="3212"/>
              <a:ext cx="68" cy="101"/>
            </a:xfrm>
            <a:prstGeom prst="rect">
              <a:avLst/>
            </a:prstGeom>
            <a:solidFill>
              <a:srgbClr val="FF33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73" name="Rectangle 93"/>
            <p:cNvSpPr>
              <a:spLocks noChangeArrowheads="1"/>
            </p:cNvSpPr>
            <p:nvPr/>
          </p:nvSpPr>
          <p:spPr bwMode="auto">
            <a:xfrm>
              <a:off x="1057" y="3212"/>
              <a:ext cx="69" cy="101"/>
            </a:xfrm>
            <a:prstGeom prst="rect">
              <a:avLst/>
            </a:prstGeom>
            <a:solidFill>
              <a:srgbClr val="FF33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74" name="Line 94"/>
            <p:cNvSpPr>
              <a:spLocks noChangeShapeType="1"/>
            </p:cNvSpPr>
            <p:nvPr/>
          </p:nvSpPr>
          <p:spPr bwMode="auto">
            <a:xfrm>
              <a:off x="350" y="3291"/>
              <a:ext cx="884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75" name="Rectangle 95"/>
            <p:cNvSpPr>
              <a:spLocks noChangeArrowheads="1"/>
            </p:cNvSpPr>
            <p:nvPr/>
          </p:nvSpPr>
          <p:spPr bwMode="auto">
            <a:xfrm>
              <a:off x="298" y="3298"/>
              <a:ext cx="938" cy="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76" name="Rectangle 96"/>
            <p:cNvSpPr>
              <a:spLocks noChangeArrowheads="1"/>
            </p:cNvSpPr>
            <p:nvPr/>
          </p:nvSpPr>
          <p:spPr bwMode="auto">
            <a:xfrm>
              <a:off x="452" y="3218"/>
              <a:ext cx="56" cy="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77" name="Rectangle 97"/>
            <p:cNvSpPr>
              <a:spLocks noChangeArrowheads="1"/>
            </p:cNvSpPr>
            <p:nvPr/>
          </p:nvSpPr>
          <p:spPr bwMode="auto">
            <a:xfrm>
              <a:off x="655" y="3218"/>
              <a:ext cx="57" cy="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78" name="Rectangle 98"/>
            <p:cNvSpPr>
              <a:spLocks noChangeArrowheads="1"/>
            </p:cNvSpPr>
            <p:nvPr/>
          </p:nvSpPr>
          <p:spPr bwMode="auto">
            <a:xfrm>
              <a:off x="859" y="3216"/>
              <a:ext cx="56" cy="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79" name="Rectangle 99"/>
            <p:cNvSpPr>
              <a:spLocks noChangeArrowheads="1"/>
            </p:cNvSpPr>
            <p:nvPr/>
          </p:nvSpPr>
          <p:spPr bwMode="auto">
            <a:xfrm>
              <a:off x="1062" y="3218"/>
              <a:ext cx="57" cy="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80" name="Rectangle 100"/>
            <p:cNvSpPr>
              <a:spLocks noChangeArrowheads="1"/>
            </p:cNvSpPr>
            <p:nvPr/>
          </p:nvSpPr>
          <p:spPr bwMode="auto">
            <a:xfrm>
              <a:off x="240" y="2966"/>
              <a:ext cx="128" cy="7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81" name="Rectangle 101"/>
            <p:cNvSpPr>
              <a:spLocks noChangeArrowheads="1"/>
            </p:cNvSpPr>
            <p:nvPr/>
          </p:nvSpPr>
          <p:spPr bwMode="auto">
            <a:xfrm>
              <a:off x="1216" y="2953"/>
              <a:ext cx="128" cy="7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82" name="Text Box 102"/>
            <p:cNvSpPr txBox="1">
              <a:spLocks noChangeArrowheads="1"/>
            </p:cNvSpPr>
            <p:nvPr/>
          </p:nvSpPr>
          <p:spPr bwMode="auto">
            <a:xfrm>
              <a:off x="1385" y="2859"/>
              <a:ext cx="330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altLang="ja-JP" sz="1400" b="1" i="0" u="sng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rPr>
                <a:t>F</a:t>
              </a:r>
              <a:r>
                <a:rPr kumimoji="0" lang="nl-NL" altLang="ja-JP" sz="1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rPr>
                <a:t>luorinated </a:t>
              </a:r>
              <a:r>
                <a:rPr kumimoji="0" lang="nl-NL" altLang="ja-JP" sz="1400" b="1" i="0" u="sng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rPr>
                <a:t>S</a:t>
              </a:r>
              <a:r>
                <a:rPr kumimoji="0" lang="nl-NL" altLang="ja-JP" sz="1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rPr>
                <a:t>elf </a:t>
              </a:r>
              <a:r>
                <a:rPr kumimoji="0" lang="nl-NL" altLang="ja-JP" sz="1400" b="1" i="0" u="sng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rPr>
                <a:t>A</a:t>
              </a:r>
              <a:r>
                <a:rPr kumimoji="0" lang="nl-NL" altLang="ja-JP" sz="1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rPr>
                <a:t>ssembly </a:t>
              </a:r>
              <a:r>
                <a:rPr kumimoji="0" lang="nl-NL" altLang="ja-JP" sz="1400" b="1" i="0" u="sng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rPr>
                <a:t>M</a:t>
              </a:r>
              <a:r>
                <a:rPr kumimoji="0" lang="nl-NL" altLang="ja-JP" sz="1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rPr>
                <a:t>onolayer (F-SAM)</a:t>
              </a:r>
              <a:endParaRPr kumimoji="0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endParaRPr>
            </a:p>
          </p:txBody>
        </p:sp>
        <p:pic>
          <p:nvPicPr>
            <p:cNvPr id="46183" name="Picture 10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8" y="3220"/>
              <a:ext cx="6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184" name="Picture 1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5" y="3216"/>
              <a:ext cx="64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185" name="Line 105"/>
            <p:cNvSpPr>
              <a:spLocks noChangeShapeType="1"/>
            </p:cNvSpPr>
            <p:nvPr/>
          </p:nvSpPr>
          <p:spPr bwMode="auto">
            <a:xfrm>
              <a:off x="2386" y="3468"/>
              <a:ext cx="6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46186" name="Picture 10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2" y="3219"/>
              <a:ext cx="666" cy="5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187" name="AutoShape 107"/>
            <p:cNvSpPr>
              <a:spLocks/>
            </p:cNvSpPr>
            <p:nvPr/>
          </p:nvSpPr>
          <p:spPr bwMode="auto">
            <a:xfrm>
              <a:off x="1246" y="2871"/>
              <a:ext cx="164" cy="983"/>
            </a:xfrm>
            <a:prstGeom prst="leftBrace">
              <a:avLst>
                <a:gd name="adj1" fmla="val 49949"/>
                <a:gd name="adj2" fmla="val 42727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9" name="Text Box 108"/>
          <p:cNvSpPr txBox="1">
            <a:spLocks noChangeArrowheads="1"/>
          </p:cNvSpPr>
          <p:nvPr/>
        </p:nvSpPr>
        <p:spPr bwMode="auto">
          <a:xfrm>
            <a:off x="1414012" y="1510373"/>
            <a:ext cx="6911976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Solution?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altLang="ja-JP" sz="2000" b="1" i="1" u="none" strike="noStrike" kern="1200" cap="none" spc="0" normalizeH="0" baseline="0" noProof="0" dirty="0" smtClean="0">
              <a:ln>
                <a:noFill/>
              </a:ln>
              <a:solidFill>
                <a:srgbClr val="ED7D3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altLang="ja-JP" sz="1800" b="1" i="1" dirty="0">
                <a:solidFill>
                  <a:srgbClr val="ED7D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nl-NL" altLang="ja-JP" sz="1800" b="1" i="1" dirty="0" smtClean="0">
                <a:solidFill>
                  <a:srgbClr val="ED7D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   </a:t>
            </a:r>
            <a:r>
              <a:rPr lang="nl-NL" altLang="ja-JP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Silicon dioxide (quartz)  has high surface energy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ja-JP" sz="18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 </a:t>
            </a:r>
            <a:r>
              <a:rPr kumimoji="0" lang="nl-NL" altLang="ja-JP" sz="1800" b="1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     Fluorocarbons</a:t>
            </a:r>
            <a:r>
              <a:rPr kumimoji="0" lang="nl-NL" altLang="ja-JP" sz="1800" b="1" i="1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 like teflon have very low surface energy</a:t>
            </a:r>
            <a:endParaRPr kumimoji="0" lang="en-US" altLang="ja-JP" sz="1800" b="1" i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24454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549" y="762000"/>
            <a:ext cx="8507971" cy="5222241"/>
          </a:xfrm>
          <a:prstGeom prst="rect">
            <a:avLst/>
          </a:prstGeom>
        </p:spPr>
      </p:pic>
      <p:sp>
        <p:nvSpPr>
          <p:cNvPr id="3" name="Text Box 45"/>
          <p:cNvSpPr txBox="1">
            <a:spLocks noChangeArrowheads="1"/>
          </p:cNvSpPr>
          <p:nvPr/>
        </p:nvSpPr>
        <p:spPr bwMode="auto">
          <a:xfrm>
            <a:off x="2209800" y="304800"/>
            <a:ext cx="6226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cs typeface="Arial" panose="020B0604020202020204" pitchFamily="34" charset="0"/>
              </a:rPr>
              <a:t>Template Release</a:t>
            </a:r>
            <a:r>
              <a:rPr lang="en-US" altLang="ja-JP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anose="020B0604020202020204" pitchFamily="34" charset="0"/>
              </a:rPr>
              <a:t> issues</a:t>
            </a:r>
            <a:endParaRPr kumimoji="0" lang="en-US" altLang="ja-JP" sz="2800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65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297656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Adhesion Test Tool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744" y="1027907"/>
            <a:ext cx="8490511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2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Imprint on an </a:t>
            </a:r>
            <a:r>
              <a:rPr lang="en-US" dirty="0" err="1" smtClean="0"/>
              <a:t>Instron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416" t="24272" r="22083" b="12963"/>
          <a:stretch/>
        </p:blipFill>
        <p:spPr>
          <a:xfrm>
            <a:off x="481447" y="1219200"/>
            <a:ext cx="7942634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3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274003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Instron</a:t>
            </a:r>
            <a:r>
              <a:rPr lang="en-US" sz="3600" dirty="0" smtClean="0"/>
              <a:t> Experiment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650" y="855163"/>
            <a:ext cx="7160895" cy="557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5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Fluorosurfactant</a:t>
            </a:r>
            <a:r>
              <a:rPr lang="en-US" dirty="0" smtClean="0"/>
              <a:t> additives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866" y="990600"/>
            <a:ext cx="6714155" cy="42070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19695" y="3124200"/>
            <a:ext cx="3762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MR10"/>
                <a:ea typeface="+mn-ea"/>
                <a:cs typeface="+mn-cs"/>
              </a:rPr>
              <a:t>2-(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MR10"/>
                <a:ea typeface="+mn-ea"/>
                <a:cs typeface="+mn-cs"/>
              </a:rPr>
              <a:t>Perfluorodecyl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MR10"/>
                <a:ea typeface="+mn-ea"/>
                <a:cs typeface="+mn-cs"/>
              </a:rPr>
              <a:t>)ethyl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MR10"/>
                <a:ea typeface="+mn-ea"/>
                <a:cs typeface="+mn-cs"/>
              </a:rPr>
              <a:t>acrylate (R)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4892476"/>
            <a:ext cx="34340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MR10"/>
                <a:ea typeface="+mn-ea"/>
                <a:cs typeface="+mn-cs"/>
              </a:rPr>
              <a:t>Methyl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MR10"/>
                <a:ea typeface="+mn-ea"/>
                <a:cs typeface="+mn-cs"/>
              </a:rPr>
              <a:t>perfluorooctanoate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MR10"/>
                <a:ea typeface="+mn-ea"/>
                <a:cs typeface="+mn-cs"/>
              </a:rPr>
              <a:t> (NR)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51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XPS or ESCA analysis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49"/>
            <a:ext cx="7971210" cy="50339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6400" y="838200"/>
            <a:ext cx="731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222222"/>
                </a:solidFill>
              </a:rPr>
              <a:t>XPS X-ray </a:t>
            </a:r>
            <a:r>
              <a:rPr lang="en-US" dirty="0">
                <a:solidFill>
                  <a:srgbClr val="222222"/>
                </a:solidFill>
              </a:rPr>
              <a:t>photoelectron spectroscopy 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07796" y="1338639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</a:rPr>
              <a:t>ESCA (electron spectroscopy for chemical analysis)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67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Energy and Surface Tension</a:t>
            </a:r>
            <a:endParaRPr lang="en-US" dirty="0"/>
          </a:p>
        </p:txBody>
      </p:sp>
      <p:sp>
        <p:nvSpPr>
          <p:cNvPr id="4" name="AutoShape 2" descr="https://qph.fs.quoracdn.net/main-qimg-9795e04aabbddfe0ae6b00d80044cc2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40" name="Picture 4" descr="https://qph.fs.quoracdn.net/main-qimg-045fefdc48ff2b8e22dfdedcbeed29b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0" y="1050303"/>
            <a:ext cx="6162675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4" name="Picture 8" descr="Surface energy of selected materials includingÂ 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65" y="3424582"/>
            <a:ext cx="3952875" cy="236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6887" y="5791200"/>
            <a:ext cx="81502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hlinkClick r:id="rId4"/>
              </a:rPr>
              <a:t>https://knowledge.ulprospector.com/3354/pc-surface-tension-surface-energy</a:t>
            </a:r>
            <a:r>
              <a:rPr lang="en-US" dirty="0" smtClean="0">
                <a:hlinkClick r:id="rId4"/>
              </a:rPr>
              <a:t>/</a:t>
            </a:r>
            <a:endParaRPr lang="en-US" dirty="0"/>
          </a:p>
          <a:p>
            <a:endParaRPr lang="en-US" dirty="0"/>
          </a:p>
        </p:txBody>
      </p:sp>
      <p:pic>
        <p:nvPicPr>
          <p:cNvPr id="39946" name="Picture 10" descr="Image result for low surface energy material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7"/>
          <a:stretch/>
        </p:blipFill>
        <p:spPr bwMode="auto">
          <a:xfrm>
            <a:off x="4087240" y="4114799"/>
            <a:ext cx="4848922" cy="111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99937" y="3274845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Surface Energy</a:t>
            </a:r>
          </a:p>
          <a:p>
            <a:r>
              <a:rPr lang="en-US" dirty="0" smtClean="0"/>
              <a:t>High     Medium      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78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14325" y="220746"/>
            <a:ext cx="8515350" cy="6027653"/>
            <a:chOff x="314325" y="220746"/>
            <a:chExt cx="8515350" cy="602765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4325" y="220746"/>
              <a:ext cx="8515350" cy="602765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200400" y="3352800"/>
              <a:ext cx="3429000" cy="6096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3439479" y="2971800"/>
              <a:ext cx="1600200" cy="53340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5638800" y="2438400"/>
              <a:ext cx="0" cy="144780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296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angle and surface energy</a:t>
            </a:r>
            <a:endParaRPr lang="en-US" dirty="0"/>
          </a:p>
        </p:txBody>
      </p:sp>
      <p:pic>
        <p:nvPicPr>
          <p:cNvPr id="36870" name="Picture 6" descr="Image result for goniometer contact angle measuremen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  <a14:imgEffect>
                      <a14:brightnessContrast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4620603" cy="346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2" name="Picture 8" descr="Liquid contact angle measurements on a variety of surfac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982" y="3657600"/>
            <a:ext cx="32385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0" descr="Image result for goniometer contact angle measuremen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47"/>
          <a:stretch/>
        </p:blipFill>
        <p:spPr bwMode="auto">
          <a:xfrm>
            <a:off x="5236982" y="1447800"/>
            <a:ext cx="3331329" cy="181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0" y="53340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goniometer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08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2055813" y="332581"/>
            <a:ext cx="59451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rPr>
              <a:t>Bad News!</a:t>
            </a:r>
            <a:endParaRPr kumimoji="0" lang="en-US" altLang="ja-JP" sz="3600" b="1" i="1" u="none" strike="noStrike" kern="1200" cap="none" spc="0" normalizeH="0" baseline="0" noProof="0" dirty="0">
              <a:ln>
                <a:noFill/>
              </a:ln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6016507" y="3728555"/>
            <a:ext cx="2365493" cy="291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auto" latin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81 </a:t>
            </a: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imprints maximum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 rot="16200000">
            <a:off x="-1188663" y="3300019"/>
            <a:ext cx="3552075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Water contact angle (degree)</a:t>
            </a: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3104438" y="5966918"/>
            <a:ext cx="3964115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The numbers of imprints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419225" y="1228725"/>
            <a:ext cx="71374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1419225" y="4652963"/>
            <a:ext cx="71374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419225" y="3970338"/>
            <a:ext cx="71374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1419225" y="3289300"/>
            <a:ext cx="71374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1419225" y="2592388"/>
            <a:ext cx="71374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1419225" y="1911350"/>
            <a:ext cx="71374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1419225" y="1228725"/>
            <a:ext cx="71374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419225" y="1228725"/>
            <a:ext cx="7137400" cy="4105275"/>
          </a:xfrm>
          <a:prstGeom prst="rect">
            <a:avLst/>
          </a:prstGeom>
          <a:noFill/>
          <a:ln w="15875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1419225" y="1228725"/>
            <a:ext cx="0" cy="41052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1419225" y="5334000"/>
            <a:ext cx="762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419225" y="4652963"/>
            <a:ext cx="762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1419225" y="3970338"/>
            <a:ext cx="762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1419225" y="3289300"/>
            <a:ext cx="762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1419225" y="2592388"/>
            <a:ext cx="762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>
            <a:off x="1419225" y="1911350"/>
            <a:ext cx="762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>
            <a:off x="1419225" y="1228725"/>
            <a:ext cx="762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1419225" y="5334000"/>
            <a:ext cx="71374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 flipV="1">
            <a:off x="1419225" y="5257800"/>
            <a:ext cx="0" cy="76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 flipV="1">
            <a:off x="2101850" y="5257800"/>
            <a:ext cx="0" cy="76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 flipV="1">
            <a:off x="2782888" y="5257800"/>
            <a:ext cx="0" cy="76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 flipV="1">
            <a:off x="3465513" y="5257800"/>
            <a:ext cx="0" cy="76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 flipV="1">
            <a:off x="4132263" y="5257800"/>
            <a:ext cx="0" cy="76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 flipV="1">
            <a:off x="4813300" y="5257800"/>
            <a:ext cx="0" cy="76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 flipV="1">
            <a:off x="5495925" y="5257800"/>
            <a:ext cx="0" cy="76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Line 30"/>
          <p:cNvSpPr>
            <a:spLocks noChangeShapeType="1"/>
          </p:cNvSpPr>
          <p:nvPr/>
        </p:nvSpPr>
        <p:spPr bwMode="auto">
          <a:xfrm flipV="1">
            <a:off x="6176963" y="5257800"/>
            <a:ext cx="0" cy="76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Line 31"/>
          <p:cNvSpPr>
            <a:spLocks noChangeShapeType="1"/>
          </p:cNvSpPr>
          <p:nvPr/>
        </p:nvSpPr>
        <p:spPr bwMode="auto">
          <a:xfrm flipV="1">
            <a:off x="6859588" y="5257800"/>
            <a:ext cx="0" cy="76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Line 32"/>
          <p:cNvSpPr>
            <a:spLocks noChangeShapeType="1"/>
          </p:cNvSpPr>
          <p:nvPr/>
        </p:nvSpPr>
        <p:spPr bwMode="auto">
          <a:xfrm flipV="1">
            <a:off x="7540625" y="5257800"/>
            <a:ext cx="0" cy="76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368" name="Line 33"/>
          <p:cNvSpPr>
            <a:spLocks noChangeShapeType="1"/>
          </p:cNvSpPr>
          <p:nvPr/>
        </p:nvSpPr>
        <p:spPr bwMode="auto">
          <a:xfrm flipV="1">
            <a:off x="8223250" y="5257800"/>
            <a:ext cx="0" cy="76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369" name="Freeform 34"/>
          <p:cNvSpPr>
            <a:spLocks/>
          </p:cNvSpPr>
          <p:nvPr/>
        </p:nvSpPr>
        <p:spPr bwMode="auto">
          <a:xfrm>
            <a:off x="1419225" y="2032000"/>
            <a:ext cx="5500688" cy="1500188"/>
          </a:xfrm>
          <a:custGeom>
            <a:avLst/>
            <a:gdLst>
              <a:gd name="T0" fmla="*/ 0 w 363"/>
              <a:gd name="T1" fmla="*/ 0 h 99"/>
              <a:gd name="T2" fmla="*/ 67 w 363"/>
              <a:gd name="T3" fmla="*/ 36 h 99"/>
              <a:gd name="T4" fmla="*/ 135 w 363"/>
              <a:gd name="T5" fmla="*/ 37 h 99"/>
              <a:gd name="T6" fmla="*/ 224 w 363"/>
              <a:gd name="T7" fmla="*/ 72 h 99"/>
              <a:gd name="T8" fmla="*/ 296 w 363"/>
              <a:gd name="T9" fmla="*/ 80 h 99"/>
              <a:gd name="T10" fmla="*/ 363 w 363"/>
              <a:gd name="T11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3" h="99">
                <a:moveTo>
                  <a:pt x="0" y="0"/>
                </a:moveTo>
                <a:lnTo>
                  <a:pt x="67" y="36"/>
                </a:lnTo>
                <a:lnTo>
                  <a:pt x="135" y="37"/>
                </a:lnTo>
                <a:lnTo>
                  <a:pt x="224" y="72"/>
                </a:lnTo>
                <a:lnTo>
                  <a:pt x="296" y="80"/>
                </a:lnTo>
                <a:lnTo>
                  <a:pt x="363" y="99"/>
                </a:lnTo>
              </a:path>
            </a:pathLst>
          </a:custGeom>
          <a:noFill/>
          <a:ln w="158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376" name="Line 35"/>
          <p:cNvSpPr>
            <a:spLocks noChangeShapeType="1"/>
          </p:cNvSpPr>
          <p:nvPr/>
        </p:nvSpPr>
        <p:spPr bwMode="auto">
          <a:xfrm>
            <a:off x="1419225" y="2032000"/>
            <a:ext cx="0" cy="14288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377" name="Line 36"/>
          <p:cNvSpPr>
            <a:spLocks noChangeShapeType="1"/>
          </p:cNvSpPr>
          <p:nvPr/>
        </p:nvSpPr>
        <p:spPr bwMode="auto">
          <a:xfrm>
            <a:off x="1374775" y="2046288"/>
            <a:ext cx="106363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378" name="Line 37"/>
          <p:cNvSpPr>
            <a:spLocks noChangeShapeType="1"/>
          </p:cNvSpPr>
          <p:nvPr/>
        </p:nvSpPr>
        <p:spPr bwMode="auto">
          <a:xfrm>
            <a:off x="2435225" y="2576513"/>
            <a:ext cx="0" cy="46038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379" name="Line 38"/>
          <p:cNvSpPr>
            <a:spLocks noChangeShapeType="1"/>
          </p:cNvSpPr>
          <p:nvPr/>
        </p:nvSpPr>
        <p:spPr bwMode="auto">
          <a:xfrm>
            <a:off x="2389188" y="2622550"/>
            <a:ext cx="106363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380" name="Line 39"/>
          <p:cNvSpPr>
            <a:spLocks noChangeShapeType="1"/>
          </p:cNvSpPr>
          <p:nvPr/>
        </p:nvSpPr>
        <p:spPr bwMode="auto">
          <a:xfrm>
            <a:off x="3465513" y="2592388"/>
            <a:ext cx="0" cy="60325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381" name="Line 40"/>
          <p:cNvSpPr>
            <a:spLocks noChangeShapeType="1"/>
          </p:cNvSpPr>
          <p:nvPr/>
        </p:nvSpPr>
        <p:spPr bwMode="auto">
          <a:xfrm>
            <a:off x="3419475" y="2652713"/>
            <a:ext cx="106363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382" name="Line 41"/>
          <p:cNvSpPr>
            <a:spLocks noChangeShapeType="1"/>
          </p:cNvSpPr>
          <p:nvPr/>
        </p:nvSpPr>
        <p:spPr bwMode="auto">
          <a:xfrm>
            <a:off x="4813300" y="3122613"/>
            <a:ext cx="0" cy="90488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383" name="Line 42"/>
          <p:cNvSpPr>
            <a:spLocks noChangeShapeType="1"/>
          </p:cNvSpPr>
          <p:nvPr/>
        </p:nvSpPr>
        <p:spPr bwMode="auto">
          <a:xfrm>
            <a:off x="4768850" y="3213100"/>
            <a:ext cx="106363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384" name="Line 43"/>
          <p:cNvSpPr>
            <a:spLocks noChangeShapeType="1"/>
          </p:cNvSpPr>
          <p:nvPr/>
        </p:nvSpPr>
        <p:spPr bwMode="auto">
          <a:xfrm>
            <a:off x="5905500" y="3243263"/>
            <a:ext cx="0" cy="60325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385" name="Line 44"/>
          <p:cNvSpPr>
            <a:spLocks noChangeShapeType="1"/>
          </p:cNvSpPr>
          <p:nvPr/>
        </p:nvSpPr>
        <p:spPr bwMode="auto">
          <a:xfrm>
            <a:off x="5859463" y="3303588"/>
            <a:ext cx="106363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386" name="Line 45"/>
          <p:cNvSpPr>
            <a:spLocks noChangeShapeType="1"/>
          </p:cNvSpPr>
          <p:nvPr/>
        </p:nvSpPr>
        <p:spPr bwMode="auto">
          <a:xfrm>
            <a:off x="6919913" y="3532188"/>
            <a:ext cx="0" cy="14288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387" name="Line 46"/>
          <p:cNvSpPr>
            <a:spLocks noChangeShapeType="1"/>
          </p:cNvSpPr>
          <p:nvPr/>
        </p:nvSpPr>
        <p:spPr bwMode="auto">
          <a:xfrm>
            <a:off x="6873875" y="3546475"/>
            <a:ext cx="106363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388" name="Line 47"/>
          <p:cNvSpPr>
            <a:spLocks noChangeShapeType="1"/>
          </p:cNvSpPr>
          <p:nvPr/>
        </p:nvSpPr>
        <p:spPr bwMode="auto">
          <a:xfrm flipV="1">
            <a:off x="1419225" y="2016125"/>
            <a:ext cx="0" cy="15875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389" name="Line 48"/>
          <p:cNvSpPr>
            <a:spLocks noChangeShapeType="1"/>
          </p:cNvSpPr>
          <p:nvPr/>
        </p:nvSpPr>
        <p:spPr bwMode="auto">
          <a:xfrm>
            <a:off x="1374775" y="2016125"/>
            <a:ext cx="106363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390" name="Line 49"/>
          <p:cNvSpPr>
            <a:spLocks noChangeShapeType="1"/>
          </p:cNvSpPr>
          <p:nvPr/>
        </p:nvSpPr>
        <p:spPr bwMode="auto">
          <a:xfrm flipV="1">
            <a:off x="2435225" y="2546350"/>
            <a:ext cx="0" cy="30163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391" name="Line 50"/>
          <p:cNvSpPr>
            <a:spLocks noChangeShapeType="1"/>
          </p:cNvSpPr>
          <p:nvPr/>
        </p:nvSpPr>
        <p:spPr bwMode="auto">
          <a:xfrm>
            <a:off x="2389188" y="2546350"/>
            <a:ext cx="106363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392" name="Line 51"/>
          <p:cNvSpPr>
            <a:spLocks noChangeShapeType="1"/>
          </p:cNvSpPr>
          <p:nvPr/>
        </p:nvSpPr>
        <p:spPr bwMode="auto">
          <a:xfrm flipV="1">
            <a:off x="3465513" y="2546350"/>
            <a:ext cx="0" cy="46038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393" name="Line 52"/>
          <p:cNvSpPr>
            <a:spLocks noChangeShapeType="1"/>
          </p:cNvSpPr>
          <p:nvPr/>
        </p:nvSpPr>
        <p:spPr bwMode="auto">
          <a:xfrm>
            <a:off x="3419475" y="2546350"/>
            <a:ext cx="106363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394" name="Line 53"/>
          <p:cNvSpPr>
            <a:spLocks noChangeShapeType="1"/>
          </p:cNvSpPr>
          <p:nvPr/>
        </p:nvSpPr>
        <p:spPr bwMode="auto">
          <a:xfrm flipV="1">
            <a:off x="4813300" y="3032125"/>
            <a:ext cx="0" cy="90488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395" name="Line 54"/>
          <p:cNvSpPr>
            <a:spLocks noChangeShapeType="1"/>
          </p:cNvSpPr>
          <p:nvPr/>
        </p:nvSpPr>
        <p:spPr bwMode="auto">
          <a:xfrm>
            <a:off x="4768850" y="3032125"/>
            <a:ext cx="106363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396" name="Line 55"/>
          <p:cNvSpPr>
            <a:spLocks noChangeShapeType="1"/>
          </p:cNvSpPr>
          <p:nvPr/>
        </p:nvSpPr>
        <p:spPr bwMode="auto">
          <a:xfrm flipV="1">
            <a:off x="5905500" y="3168650"/>
            <a:ext cx="0" cy="74613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397" name="Line 56"/>
          <p:cNvSpPr>
            <a:spLocks noChangeShapeType="1"/>
          </p:cNvSpPr>
          <p:nvPr/>
        </p:nvSpPr>
        <p:spPr bwMode="auto">
          <a:xfrm>
            <a:off x="5859463" y="3168650"/>
            <a:ext cx="106363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398" name="Line 57"/>
          <p:cNvSpPr>
            <a:spLocks noChangeShapeType="1"/>
          </p:cNvSpPr>
          <p:nvPr/>
        </p:nvSpPr>
        <p:spPr bwMode="auto">
          <a:xfrm flipV="1">
            <a:off x="6919913" y="3502025"/>
            <a:ext cx="0" cy="30163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399" name="Line 58"/>
          <p:cNvSpPr>
            <a:spLocks noChangeShapeType="1"/>
          </p:cNvSpPr>
          <p:nvPr/>
        </p:nvSpPr>
        <p:spPr bwMode="auto">
          <a:xfrm>
            <a:off x="6873875" y="3502025"/>
            <a:ext cx="106363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401" name="Line 60"/>
          <p:cNvSpPr>
            <a:spLocks noChangeShapeType="1"/>
          </p:cNvSpPr>
          <p:nvPr/>
        </p:nvSpPr>
        <p:spPr bwMode="auto">
          <a:xfrm flipV="1">
            <a:off x="1419225" y="1895475"/>
            <a:ext cx="0" cy="46038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402" name="Line 61"/>
          <p:cNvSpPr>
            <a:spLocks noChangeShapeType="1"/>
          </p:cNvSpPr>
          <p:nvPr/>
        </p:nvSpPr>
        <p:spPr bwMode="auto">
          <a:xfrm>
            <a:off x="1374775" y="1895475"/>
            <a:ext cx="106363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411" name="Line 70"/>
          <p:cNvSpPr>
            <a:spLocks noChangeShapeType="1"/>
          </p:cNvSpPr>
          <p:nvPr/>
        </p:nvSpPr>
        <p:spPr bwMode="auto">
          <a:xfrm flipV="1">
            <a:off x="7269163" y="2092325"/>
            <a:ext cx="0" cy="30163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415" name="Line 74"/>
          <p:cNvSpPr>
            <a:spLocks noChangeShapeType="1"/>
          </p:cNvSpPr>
          <p:nvPr/>
        </p:nvSpPr>
        <p:spPr bwMode="auto">
          <a:xfrm>
            <a:off x="1419225" y="1941513"/>
            <a:ext cx="0" cy="30163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416" name="Line 75"/>
          <p:cNvSpPr>
            <a:spLocks noChangeShapeType="1"/>
          </p:cNvSpPr>
          <p:nvPr/>
        </p:nvSpPr>
        <p:spPr bwMode="auto">
          <a:xfrm>
            <a:off x="1374775" y="1971675"/>
            <a:ext cx="106363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421" name="Line 80"/>
          <p:cNvSpPr>
            <a:spLocks noChangeShapeType="1"/>
          </p:cNvSpPr>
          <p:nvPr/>
        </p:nvSpPr>
        <p:spPr bwMode="auto">
          <a:xfrm>
            <a:off x="4889500" y="2032000"/>
            <a:ext cx="0" cy="14288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429" name="Freeform 88"/>
          <p:cNvSpPr>
            <a:spLocks/>
          </p:cNvSpPr>
          <p:nvPr/>
        </p:nvSpPr>
        <p:spPr bwMode="auto">
          <a:xfrm>
            <a:off x="1358900" y="1971675"/>
            <a:ext cx="122238" cy="120650"/>
          </a:xfrm>
          <a:custGeom>
            <a:avLst/>
            <a:gdLst>
              <a:gd name="T0" fmla="*/ 38 w 77"/>
              <a:gd name="T1" fmla="*/ 0 h 76"/>
              <a:gd name="T2" fmla="*/ 77 w 77"/>
              <a:gd name="T3" fmla="*/ 38 h 76"/>
              <a:gd name="T4" fmla="*/ 38 w 77"/>
              <a:gd name="T5" fmla="*/ 76 h 76"/>
              <a:gd name="T6" fmla="*/ 0 w 77"/>
              <a:gd name="T7" fmla="*/ 38 h 76"/>
              <a:gd name="T8" fmla="*/ 38 w 77"/>
              <a:gd name="T9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76">
                <a:moveTo>
                  <a:pt x="38" y="0"/>
                </a:moveTo>
                <a:lnTo>
                  <a:pt x="77" y="38"/>
                </a:lnTo>
                <a:lnTo>
                  <a:pt x="38" y="76"/>
                </a:lnTo>
                <a:lnTo>
                  <a:pt x="0" y="38"/>
                </a:lnTo>
                <a:lnTo>
                  <a:pt x="38" y="0"/>
                </a:lnTo>
                <a:close/>
              </a:path>
            </a:pathLst>
          </a:custGeom>
          <a:solidFill>
            <a:srgbClr val="000080"/>
          </a:solidFill>
          <a:ln w="1587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430" name="Freeform 89"/>
          <p:cNvSpPr>
            <a:spLocks/>
          </p:cNvSpPr>
          <p:nvPr/>
        </p:nvSpPr>
        <p:spPr bwMode="auto">
          <a:xfrm>
            <a:off x="2374900" y="2516188"/>
            <a:ext cx="120650" cy="122238"/>
          </a:xfrm>
          <a:custGeom>
            <a:avLst/>
            <a:gdLst>
              <a:gd name="T0" fmla="*/ 38 w 76"/>
              <a:gd name="T1" fmla="*/ 0 h 77"/>
              <a:gd name="T2" fmla="*/ 76 w 76"/>
              <a:gd name="T3" fmla="*/ 38 h 77"/>
              <a:gd name="T4" fmla="*/ 38 w 76"/>
              <a:gd name="T5" fmla="*/ 77 h 77"/>
              <a:gd name="T6" fmla="*/ 0 w 76"/>
              <a:gd name="T7" fmla="*/ 38 h 77"/>
              <a:gd name="T8" fmla="*/ 38 w 76"/>
              <a:gd name="T9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" h="77">
                <a:moveTo>
                  <a:pt x="38" y="0"/>
                </a:moveTo>
                <a:lnTo>
                  <a:pt x="76" y="38"/>
                </a:lnTo>
                <a:lnTo>
                  <a:pt x="38" y="77"/>
                </a:lnTo>
                <a:lnTo>
                  <a:pt x="0" y="38"/>
                </a:lnTo>
                <a:lnTo>
                  <a:pt x="38" y="0"/>
                </a:lnTo>
                <a:close/>
              </a:path>
            </a:pathLst>
          </a:custGeom>
          <a:solidFill>
            <a:srgbClr val="000080"/>
          </a:solidFill>
          <a:ln w="1587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431" name="Freeform 90"/>
          <p:cNvSpPr>
            <a:spLocks/>
          </p:cNvSpPr>
          <p:nvPr/>
        </p:nvSpPr>
        <p:spPr bwMode="auto">
          <a:xfrm>
            <a:off x="3405188" y="2532063"/>
            <a:ext cx="120650" cy="120650"/>
          </a:xfrm>
          <a:custGeom>
            <a:avLst/>
            <a:gdLst>
              <a:gd name="T0" fmla="*/ 38 w 76"/>
              <a:gd name="T1" fmla="*/ 0 h 76"/>
              <a:gd name="T2" fmla="*/ 76 w 76"/>
              <a:gd name="T3" fmla="*/ 38 h 76"/>
              <a:gd name="T4" fmla="*/ 38 w 76"/>
              <a:gd name="T5" fmla="*/ 76 h 76"/>
              <a:gd name="T6" fmla="*/ 0 w 76"/>
              <a:gd name="T7" fmla="*/ 38 h 76"/>
              <a:gd name="T8" fmla="*/ 38 w 76"/>
              <a:gd name="T9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" h="76">
                <a:moveTo>
                  <a:pt x="38" y="0"/>
                </a:moveTo>
                <a:lnTo>
                  <a:pt x="76" y="38"/>
                </a:lnTo>
                <a:lnTo>
                  <a:pt x="38" y="76"/>
                </a:lnTo>
                <a:lnTo>
                  <a:pt x="0" y="38"/>
                </a:lnTo>
                <a:lnTo>
                  <a:pt x="38" y="0"/>
                </a:lnTo>
                <a:close/>
              </a:path>
            </a:pathLst>
          </a:custGeom>
          <a:solidFill>
            <a:srgbClr val="000080"/>
          </a:solidFill>
          <a:ln w="1587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432" name="Freeform 91"/>
          <p:cNvSpPr>
            <a:spLocks/>
          </p:cNvSpPr>
          <p:nvPr/>
        </p:nvSpPr>
        <p:spPr bwMode="auto">
          <a:xfrm>
            <a:off x="4752975" y="3062288"/>
            <a:ext cx="122238" cy="120650"/>
          </a:xfrm>
          <a:custGeom>
            <a:avLst/>
            <a:gdLst>
              <a:gd name="T0" fmla="*/ 38 w 77"/>
              <a:gd name="T1" fmla="*/ 0 h 76"/>
              <a:gd name="T2" fmla="*/ 77 w 77"/>
              <a:gd name="T3" fmla="*/ 38 h 76"/>
              <a:gd name="T4" fmla="*/ 38 w 77"/>
              <a:gd name="T5" fmla="*/ 76 h 76"/>
              <a:gd name="T6" fmla="*/ 0 w 77"/>
              <a:gd name="T7" fmla="*/ 38 h 76"/>
              <a:gd name="T8" fmla="*/ 38 w 77"/>
              <a:gd name="T9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76">
                <a:moveTo>
                  <a:pt x="38" y="0"/>
                </a:moveTo>
                <a:lnTo>
                  <a:pt x="77" y="38"/>
                </a:lnTo>
                <a:lnTo>
                  <a:pt x="38" y="76"/>
                </a:lnTo>
                <a:lnTo>
                  <a:pt x="0" y="38"/>
                </a:lnTo>
                <a:lnTo>
                  <a:pt x="38" y="0"/>
                </a:lnTo>
                <a:close/>
              </a:path>
            </a:pathLst>
          </a:custGeom>
          <a:solidFill>
            <a:srgbClr val="000080"/>
          </a:solidFill>
          <a:ln w="1587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433" name="Freeform 92"/>
          <p:cNvSpPr>
            <a:spLocks/>
          </p:cNvSpPr>
          <p:nvPr/>
        </p:nvSpPr>
        <p:spPr bwMode="auto">
          <a:xfrm>
            <a:off x="5843588" y="3182938"/>
            <a:ext cx="122238" cy="120650"/>
          </a:xfrm>
          <a:custGeom>
            <a:avLst/>
            <a:gdLst>
              <a:gd name="T0" fmla="*/ 39 w 77"/>
              <a:gd name="T1" fmla="*/ 0 h 76"/>
              <a:gd name="T2" fmla="*/ 77 w 77"/>
              <a:gd name="T3" fmla="*/ 38 h 76"/>
              <a:gd name="T4" fmla="*/ 39 w 77"/>
              <a:gd name="T5" fmla="*/ 76 h 76"/>
              <a:gd name="T6" fmla="*/ 0 w 77"/>
              <a:gd name="T7" fmla="*/ 38 h 76"/>
              <a:gd name="T8" fmla="*/ 39 w 77"/>
              <a:gd name="T9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76">
                <a:moveTo>
                  <a:pt x="39" y="0"/>
                </a:moveTo>
                <a:lnTo>
                  <a:pt x="77" y="38"/>
                </a:lnTo>
                <a:lnTo>
                  <a:pt x="39" y="76"/>
                </a:lnTo>
                <a:lnTo>
                  <a:pt x="0" y="38"/>
                </a:lnTo>
                <a:lnTo>
                  <a:pt x="39" y="0"/>
                </a:lnTo>
                <a:close/>
              </a:path>
            </a:pathLst>
          </a:custGeom>
          <a:solidFill>
            <a:srgbClr val="000080"/>
          </a:solidFill>
          <a:ln w="1587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434" name="Freeform 93"/>
          <p:cNvSpPr>
            <a:spLocks/>
          </p:cNvSpPr>
          <p:nvPr/>
        </p:nvSpPr>
        <p:spPr bwMode="auto">
          <a:xfrm>
            <a:off x="6859588" y="3470275"/>
            <a:ext cx="120650" cy="122238"/>
          </a:xfrm>
          <a:custGeom>
            <a:avLst/>
            <a:gdLst>
              <a:gd name="T0" fmla="*/ 38 w 76"/>
              <a:gd name="T1" fmla="*/ 0 h 77"/>
              <a:gd name="T2" fmla="*/ 76 w 76"/>
              <a:gd name="T3" fmla="*/ 39 h 77"/>
              <a:gd name="T4" fmla="*/ 38 w 76"/>
              <a:gd name="T5" fmla="*/ 77 h 77"/>
              <a:gd name="T6" fmla="*/ 0 w 76"/>
              <a:gd name="T7" fmla="*/ 39 h 77"/>
              <a:gd name="T8" fmla="*/ 38 w 76"/>
              <a:gd name="T9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" h="77">
                <a:moveTo>
                  <a:pt x="38" y="0"/>
                </a:moveTo>
                <a:lnTo>
                  <a:pt x="76" y="39"/>
                </a:lnTo>
                <a:lnTo>
                  <a:pt x="38" y="77"/>
                </a:lnTo>
                <a:lnTo>
                  <a:pt x="0" y="39"/>
                </a:lnTo>
                <a:lnTo>
                  <a:pt x="38" y="0"/>
                </a:lnTo>
                <a:close/>
              </a:path>
            </a:pathLst>
          </a:custGeom>
          <a:solidFill>
            <a:srgbClr val="000080"/>
          </a:solidFill>
          <a:ln w="1587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435" name="Oval 94"/>
          <p:cNvSpPr>
            <a:spLocks noChangeArrowheads="1"/>
          </p:cNvSpPr>
          <p:nvPr/>
        </p:nvSpPr>
        <p:spPr bwMode="auto">
          <a:xfrm>
            <a:off x="1358900" y="1881188"/>
            <a:ext cx="106363" cy="104775"/>
          </a:xfrm>
          <a:prstGeom prst="ellipse">
            <a:avLst/>
          </a:prstGeom>
          <a:solidFill>
            <a:srgbClr val="FF00FF"/>
          </a:solidFill>
          <a:ln w="15875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442" name="Rectangle 101"/>
          <p:cNvSpPr>
            <a:spLocks noChangeArrowheads="1"/>
          </p:cNvSpPr>
          <p:nvPr/>
        </p:nvSpPr>
        <p:spPr bwMode="auto">
          <a:xfrm>
            <a:off x="1085850" y="5213350"/>
            <a:ext cx="2428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0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443" name="Rectangle 102"/>
          <p:cNvSpPr>
            <a:spLocks noChangeArrowheads="1"/>
          </p:cNvSpPr>
          <p:nvPr/>
        </p:nvSpPr>
        <p:spPr bwMode="auto">
          <a:xfrm>
            <a:off x="950913" y="4530725"/>
            <a:ext cx="3794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20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444" name="Rectangle 103"/>
          <p:cNvSpPr>
            <a:spLocks noChangeArrowheads="1"/>
          </p:cNvSpPr>
          <p:nvPr/>
        </p:nvSpPr>
        <p:spPr bwMode="auto">
          <a:xfrm>
            <a:off x="950913" y="3849688"/>
            <a:ext cx="3794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40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445" name="Rectangle 104"/>
          <p:cNvSpPr>
            <a:spLocks noChangeArrowheads="1"/>
          </p:cNvSpPr>
          <p:nvPr/>
        </p:nvSpPr>
        <p:spPr bwMode="auto">
          <a:xfrm>
            <a:off x="950913" y="3168650"/>
            <a:ext cx="3794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60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446" name="Rectangle 105"/>
          <p:cNvSpPr>
            <a:spLocks noChangeArrowheads="1"/>
          </p:cNvSpPr>
          <p:nvPr/>
        </p:nvSpPr>
        <p:spPr bwMode="auto">
          <a:xfrm>
            <a:off x="950913" y="2471738"/>
            <a:ext cx="3794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80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447" name="Rectangle 106"/>
          <p:cNvSpPr>
            <a:spLocks noChangeArrowheads="1"/>
          </p:cNvSpPr>
          <p:nvPr/>
        </p:nvSpPr>
        <p:spPr bwMode="auto">
          <a:xfrm>
            <a:off x="814388" y="1789113"/>
            <a:ext cx="51593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100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448" name="Rectangle 107"/>
          <p:cNvSpPr>
            <a:spLocks noChangeArrowheads="1"/>
          </p:cNvSpPr>
          <p:nvPr/>
        </p:nvSpPr>
        <p:spPr bwMode="auto">
          <a:xfrm>
            <a:off x="814388" y="1108075"/>
            <a:ext cx="51593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120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449" name="Rectangle 108"/>
          <p:cNvSpPr>
            <a:spLocks noChangeArrowheads="1"/>
          </p:cNvSpPr>
          <p:nvPr/>
        </p:nvSpPr>
        <p:spPr bwMode="auto">
          <a:xfrm>
            <a:off x="1358900" y="5546725"/>
            <a:ext cx="2428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0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450" name="Rectangle 109"/>
          <p:cNvSpPr>
            <a:spLocks noChangeArrowheads="1"/>
          </p:cNvSpPr>
          <p:nvPr/>
        </p:nvSpPr>
        <p:spPr bwMode="auto">
          <a:xfrm>
            <a:off x="1965325" y="5546725"/>
            <a:ext cx="3794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10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451" name="Rectangle 110"/>
          <p:cNvSpPr>
            <a:spLocks noChangeArrowheads="1"/>
          </p:cNvSpPr>
          <p:nvPr/>
        </p:nvSpPr>
        <p:spPr bwMode="auto">
          <a:xfrm>
            <a:off x="2647950" y="5546725"/>
            <a:ext cx="3794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20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452" name="Rectangle 111"/>
          <p:cNvSpPr>
            <a:spLocks noChangeArrowheads="1"/>
          </p:cNvSpPr>
          <p:nvPr/>
        </p:nvSpPr>
        <p:spPr bwMode="auto">
          <a:xfrm>
            <a:off x="3328988" y="5546725"/>
            <a:ext cx="3794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30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453" name="Rectangle 112"/>
          <p:cNvSpPr>
            <a:spLocks noChangeArrowheads="1"/>
          </p:cNvSpPr>
          <p:nvPr/>
        </p:nvSpPr>
        <p:spPr bwMode="auto">
          <a:xfrm>
            <a:off x="3995738" y="5546725"/>
            <a:ext cx="3794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40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454" name="Rectangle 113"/>
          <p:cNvSpPr>
            <a:spLocks noChangeArrowheads="1"/>
          </p:cNvSpPr>
          <p:nvPr/>
        </p:nvSpPr>
        <p:spPr bwMode="auto">
          <a:xfrm>
            <a:off x="4676775" y="5546725"/>
            <a:ext cx="3794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50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455" name="Rectangle 114"/>
          <p:cNvSpPr>
            <a:spLocks noChangeArrowheads="1"/>
          </p:cNvSpPr>
          <p:nvPr/>
        </p:nvSpPr>
        <p:spPr bwMode="auto">
          <a:xfrm>
            <a:off x="5359400" y="5546725"/>
            <a:ext cx="3794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60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456" name="Rectangle 115"/>
          <p:cNvSpPr>
            <a:spLocks noChangeArrowheads="1"/>
          </p:cNvSpPr>
          <p:nvPr/>
        </p:nvSpPr>
        <p:spPr bwMode="auto">
          <a:xfrm>
            <a:off x="6042025" y="5546725"/>
            <a:ext cx="3794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70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457" name="Rectangle 116"/>
          <p:cNvSpPr>
            <a:spLocks noChangeArrowheads="1"/>
          </p:cNvSpPr>
          <p:nvPr/>
        </p:nvSpPr>
        <p:spPr bwMode="auto">
          <a:xfrm>
            <a:off x="6723063" y="5546725"/>
            <a:ext cx="3794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80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458" name="Rectangle 117"/>
          <p:cNvSpPr>
            <a:spLocks noChangeArrowheads="1"/>
          </p:cNvSpPr>
          <p:nvPr/>
        </p:nvSpPr>
        <p:spPr bwMode="auto">
          <a:xfrm>
            <a:off x="7405688" y="5546725"/>
            <a:ext cx="3794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90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459" name="Rectangle 118"/>
          <p:cNvSpPr>
            <a:spLocks noChangeArrowheads="1"/>
          </p:cNvSpPr>
          <p:nvPr/>
        </p:nvSpPr>
        <p:spPr bwMode="auto">
          <a:xfrm>
            <a:off x="8026400" y="5546725"/>
            <a:ext cx="51593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100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461" name="Line 120"/>
          <p:cNvSpPr>
            <a:spLocks noChangeShapeType="1"/>
          </p:cNvSpPr>
          <p:nvPr/>
        </p:nvSpPr>
        <p:spPr bwMode="auto">
          <a:xfrm>
            <a:off x="1782763" y="4652963"/>
            <a:ext cx="425450" cy="0"/>
          </a:xfrm>
          <a:prstGeom prst="line">
            <a:avLst/>
          </a:prstGeom>
          <a:noFill/>
          <a:ln w="158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05485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25" name="Text Box 45"/>
          <p:cNvSpPr txBox="1">
            <a:spLocks noChangeArrowheads="1"/>
          </p:cNvSpPr>
          <p:nvPr/>
        </p:nvSpPr>
        <p:spPr bwMode="auto">
          <a:xfrm>
            <a:off x="515938" y="731203"/>
            <a:ext cx="62261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anose="020F07040305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We have a “wear” problem  </a:t>
            </a:r>
            <a:endParaRPr kumimoji="0" lang="en-US" altLang="ja-JP" sz="28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Rounded MT Bold" panose="020F07040305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46201" name="Group 121"/>
          <p:cNvGrpSpPr>
            <a:grpSpLocks/>
          </p:cNvGrpSpPr>
          <p:nvPr/>
        </p:nvGrpSpPr>
        <p:grpSpPr bwMode="auto">
          <a:xfrm>
            <a:off x="209550" y="2560320"/>
            <a:ext cx="8782050" cy="2174875"/>
            <a:chOff x="240" y="2592"/>
            <a:chExt cx="5532" cy="1370"/>
          </a:xfrm>
        </p:grpSpPr>
        <p:sp>
          <p:nvSpPr>
            <p:cNvPr id="46082" name="Rectangle 2"/>
            <p:cNvSpPr>
              <a:spLocks noChangeArrowheads="1"/>
            </p:cNvSpPr>
            <p:nvPr/>
          </p:nvSpPr>
          <p:spPr bwMode="auto">
            <a:xfrm>
              <a:off x="1451" y="3180"/>
              <a:ext cx="720" cy="136"/>
            </a:xfrm>
            <a:prstGeom prst="rect">
              <a:avLst/>
            </a:prstGeom>
            <a:gradFill rotWithShape="1">
              <a:gsLst>
                <a:gs pos="0">
                  <a:srgbClr val="3399FF">
                    <a:gamma/>
                    <a:tint val="47451"/>
                    <a:invGamma/>
                  </a:srgbClr>
                </a:gs>
                <a:gs pos="100000">
                  <a:srgbClr val="3399FF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3399FF"/>
              </a:extrusionClr>
              <a:contourClr>
                <a:srgbClr val="3399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083" name="Rectangle 3"/>
            <p:cNvSpPr>
              <a:spLocks noChangeArrowheads="1"/>
            </p:cNvSpPr>
            <p:nvPr/>
          </p:nvSpPr>
          <p:spPr bwMode="auto">
            <a:xfrm>
              <a:off x="3093" y="3180"/>
              <a:ext cx="720" cy="136"/>
            </a:xfrm>
            <a:prstGeom prst="rect">
              <a:avLst/>
            </a:prstGeom>
            <a:gradFill rotWithShape="1">
              <a:gsLst>
                <a:gs pos="0">
                  <a:srgbClr val="3399FF">
                    <a:gamma/>
                    <a:tint val="47451"/>
                    <a:invGamma/>
                  </a:srgbClr>
                </a:gs>
                <a:gs pos="100000">
                  <a:srgbClr val="3399FF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3399FF"/>
              </a:extrusionClr>
              <a:contourClr>
                <a:srgbClr val="3399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60" name="Oval 80"/>
            <p:cNvSpPr>
              <a:spLocks noChangeArrowheads="1"/>
            </p:cNvSpPr>
            <p:nvPr/>
          </p:nvSpPr>
          <p:spPr bwMode="auto">
            <a:xfrm>
              <a:off x="1081" y="3393"/>
              <a:ext cx="82" cy="89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FF99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61" name="Oval 81"/>
            <p:cNvSpPr>
              <a:spLocks noChangeArrowheads="1"/>
            </p:cNvSpPr>
            <p:nvPr/>
          </p:nvSpPr>
          <p:spPr bwMode="auto">
            <a:xfrm>
              <a:off x="858" y="3393"/>
              <a:ext cx="82" cy="89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FF99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62" name="Oval 82"/>
            <p:cNvSpPr>
              <a:spLocks noChangeArrowheads="1"/>
            </p:cNvSpPr>
            <p:nvPr/>
          </p:nvSpPr>
          <p:spPr bwMode="auto">
            <a:xfrm>
              <a:off x="969" y="3393"/>
              <a:ext cx="83" cy="89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FF99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63" name="Oval 83"/>
            <p:cNvSpPr>
              <a:spLocks noChangeArrowheads="1"/>
            </p:cNvSpPr>
            <p:nvPr/>
          </p:nvSpPr>
          <p:spPr bwMode="auto">
            <a:xfrm>
              <a:off x="744" y="3393"/>
              <a:ext cx="84" cy="89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FF99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64" name="Oval 84"/>
            <p:cNvSpPr>
              <a:spLocks noChangeArrowheads="1"/>
            </p:cNvSpPr>
            <p:nvPr/>
          </p:nvSpPr>
          <p:spPr bwMode="auto">
            <a:xfrm>
              <a:off x="523" y="3393"/>
              <a:ext cx="83" cy="89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FF99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65" name="Oval 85"/>
            <p:cNvSpPr>
              <a:spLocks noChangeArrowheads="1"/>
            </p:cNvSpPr>
            <p:nvPr/>
          </p:nvSpPr>
          <p:spPr bwMode="auto">
            <a:xfrm>
              <a:off x="634" y="3393"/>
              <a:ext cx="83" cy="89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FF99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66" name="Oval 86"/>
            <p:cNvSpPr>
              <a:spLocks noChangeArrowheads="1"/>
            </p:cNvSpPr>
            <p:nvPr/>
          </p:nvSpPr>
          <p:spPr bwMode="auto">
            <a:xfrm>
              <a:off x="410" y="3393"/>
              <a:ext cx="83" cy="89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FF99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67" name="Rectangle 87"/>
            <p:cNvSpPr>
              <a:spLocks noChangeArrowheads="1"/>
            </p:cNvSpPr>
            <p:nvPr/>
          </p:nvSpPr>
          <p:spPr bwMode="auto">
            <a:xfrm>
              <a:off x="283" y="3471"/>
              <a:ext cx="963" cy="158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68" name="Rectangle 88"/>
            <p:cNvSpPr>
              <a:spLocks noChangeArrowheads="1"/>
            </p:cNvSpPr>
            <p:nvPr/>
          </p:nvSpPr>
          <p:spPr bwMode="auto">
            <a:xfrm>
              <a:off x="292" y="3437"/>
              <a:ext cx="965" cy="9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69" name="Rectangle 89"/>
            <p:cNvSpPr>
              <a:spLocks noChangeArrowheads="1"/>
            </p:cNvSpPr>
            <p:nvPr/>
          </p:nvSpPr>
          <p:spPr bwMode="auto">
            <a:xfrm>
              <a:off x="325" y="3094"/>
              <a:ext cx="964" cy="198"/>
            </a:xfrm>
            <a:prstGeom prst="rect">
              <a:avLst/>
            </a:prstGeom>
            <a:gradFill rotWithShape="1">
              <a:gsLst>
                <a:gs pos="0">
                  <a:srgbClr val="3399FF">
                    <a:gamma/>
                    <a:tint val="54118"/>
                    <a:invGamma/>
                  </a:srgbClr>
                </a:gs>
                <a:gs pos="100000">
                  <a:srgbClr val="3399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70" name="Rectangle 90"/>
            <p:cNvSpPr>
              <a:spLocks noChangeArrowheads="1"/>
            </p:cNvSpPr>
            <p:nvPr/>
          </p:nvSpPr>
          <p:spPr bwMode="auto">
            <a:xfrm>
              <a:off x="446" y="3212"/>
              <a:ext cx="68" cy="101"/>
            </a:xfrm>
            <a:prstGeom prst="rect">
              <a:avLst/>
            </a:prstGeom>
            <a:solidFill>
              <a:srgbClr val="FF33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71" name="Rectangle 91"/>
            <p:cNvSpPr>
              <a:spLocks noChangeArrowheads="1"/>
            </p:cNvSpPr>
            <p:nvPr/>
          </p:nvSpPr>
          <p:spPr bwMode="auto">
            <a:xfrm>
              <a:off x="651" y="3212"/>
              <a:ext cx="67" cy="101"/>
            </a:xfrm>
            <a:prstGeom prst="rect">
              <a:avLst/>
            </a:prstGeom>
            <a:solidFill>
              <a:srgbClr val="FF33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72" name="Rectangle 92"/>
            <p:cNvSpPr>
              <a:spLocks noChangeArrowheads="1"/>
            </p:cNvSpPr>
            <p:nvPr/>
          </p:nvSpPr>
          <p:spPr bwMode="auto">
            <a:xfrm>
              <a:off x="852" y="3212"/>
              <a:ext cx="68" cy="101"/>
            </a:xfrm>
            <a:prstGeom prst="rect">
              <a:avLst/>
            </a:prstGeom>
            <a:solidFill>
              <a:srgbClr val="FF33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73" name="Rectangle 93"/>
            <p:cNvSpPr>
              <a:spLocks noChangeArrowheads="1"/>
            </p:cNvSpPr>
            <p:nvPr/>
          </p:nvSpPr>
          <p:spPr bwMode="auto">
            <a:xfrm>
              <a:off x="1057" y="3212"/>
              <a:ext cx="69" cy="101"/>
            </a:xfrm>
            <a:prstGeom prst="rect">
              <a:avLst/>
            </a:prstGeom>
            <a:solidFill>
              <a:srgbClr val="FF33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74" name="Line 94"/>
            <p:cNvSpPr>
              <a:spLocks noChangeShapeType="1"/>
            </p:cNvSpPr>
            <p:nvPr/>
          </p:nvSpPr>
          <p:spPr bwMode="auto">
            <a:xfrm>
              <a:off x="350" y="3291"/>
              <a:ext cx="884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75" name="Rectangle 95"/>
            <p:cNvSpPr>
              <a:spLocks noChangeArrowheads="1"/>
            </p:cNvSpPr>
            <p:nvPr/>
          </p:nvSpPr>
          <p:spPr bwMode="auto">
            <a:xfrm>
              <a:off x="298" y="3298"/>
              <a:ext cx="938" cy="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76" name="Rectangle 96"/>
            <p:cNvSpPr>
              <a:spLocks noChangeArrowheads="1"/>
            </p:cNvSpPr>
            <p:nvPr/>
          </p:nvSpPr>
          <p:spPr bwMode="auto">
            <a:xfrm>
              <a:off x="452" y="3218"/>
              <a:ext cx="56" cy="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77" name="Rectangle 97"/>
            <p:cNvSpPr>
              <a:spLocks noChangeArrowheads="1"/>
            </p:cNvSpPr>
            <p:nvPr/>
          </p:nvSpPr>
          <p:spPr bwMode="auto">
            <a:xfrm>
              <a:off x="655" y="3218"/>
              <a:ext cx="57" cy="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78" name="Rectangle 98"/>
            <p:cNvSpPr>
              <a:spLocks noChangeArrowheads="1"/>
            </p:cNvSpPr>
            <p:nvPr/>
          </p:nvSpPr>
          <p:spPr bwMode="auto">
            <a:xfrm>
              <a:off x="859" y="3216"/>
              <a:ext cx="56" cy="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79" name="Rectangle 99"/>
            <p:cNvSpPr>
              <a:spLocks noChangeArrowheads="1"/>
            </p:cNvSpPr>
            <p:nvPr/>
          </p:nvSpPr>
          <p:spPr bwMode="auto">
            <a:xfrm>
              <a:off x="1062" y="3218"/>
              <a:ext cx="57" cy="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80" name="Rectangle 100"/>
            <p:cNvSpPr>
              <a:spLocks noChangeArrowheads="1"/>
            </p:cNvSpPr>
            <p:nvPr/>
          </p:nvSpPr>
          <p:spPr bwMode="auto">
            <a:xfrm>
              <a:off x="240" y="2966"/>
              <a:ext cx="128" cy="7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81" name="Rectangle 101"/>
            <p:cNvSpPr>
              <a:spLocks noChangeArrowheads="1"/>
            </p:cNvSpPr>
            <p:nvPr/>
          </p:nvSpPr>
          <p:spPr bwMode="auto">
            <a:xfrm>
              <a:off x="1216" y="2953"/>
              <a:ext cx="128" cy="7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82" name="Text Box 102"/>
            <p:cNvSpPr txBox="1">
              <a:spLocks noChangeArrowheads="1"/>
            </p:cNvSpPr>
            <p:nvPr/>
          </p:nvSpPr>
          <p:spPr bwMode="auto">
            <a:xfrm>
              <a:off x="1385" y="2859"/>
              <a:ext cx="330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altLang="ja-JP" sz="1400" b="1" i="0" u="sng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 Rounded MT Bold" panose="020F0704030504030204" pitchFamily="34" charset="0"/>
                  <a:ea typeface="MS PGothic" panose="020B0600070205080204" pitchFamily="34" charset="-128"/>
                  <a:cs typeface="+mn-cs"/>
                </a:rPr>
                <a:t>F</a:t>
              </a:r>
              <a:r>
                <a:rPr kumimoji="0" lang="nl-NL" altLang="ja-JP" sz="1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 Rounded MT Bold" panose="020F0704030504030204" pitchFamily="34" charset="0"/>
                  <a:ea typeface="MS PGothic" panose="020B0600070205080204" pitchFamily="34" charset="-128"/>
                  <a:cs typeface="+mn-cs"/>
                </a:rPr>
                <a:t>luorinated </a:t>
              </a:r>
              <a:r>
                <a:rPr kumimoji="0" lang="nl-NL" altLang="ja-JP" sz="1400" b="1" i="0" u="sng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 Rounded MT Bold" panose="020F0704030504030204" pitchFamily="34" charset="0"/>
                  <a:ea typeface="MS PGothic" panose="020B0600070205080204" pitchFamily="34" charset="-128"/>
                  <a:cs typeface="+mn-cs"/>
                </a:rPr>
                <a:t>S</a:t>
              </a:r>
              <a:r>
                <a:rPr kumimoji="0" lang="nl-NL" altLang="ja-JP" sz="1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 Rounded MT Bold" panose="020F0704030504030204" pitchFamily="34" charset="0"/>
                  <a:ea typeface="MS PGothic" panose="020B0600070205080204" pitchFamily="34" charset="-128"/>
                  <a:cs typeface="+mn-cs"/>
                </a:rPr>
                <a:t>elf </a:t>
              </a:r>
              <a:r>
                <a:rPr kumimoji="0" lang="nl-NL" altLang="ja-JP" sz="1400" b="1" i="0" u="sng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 Rounded MT Bold" panose="020F0704030504030204" pitchFamily="34" charset="0"/>
                  <a:ea typeface="MS PGothic" panose="020B0600070205080204" pitchFamily="34" charset="-128"/>
                  <a:cs typeface="+mn-cs"/>
                </a:rPr>
                <a:t>A</a:t>
              </a:r>
              <a:r>
                <a:rPr kumimoji="0" lang="nl-NL" altLang="ja-JP" sz="1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 Rounded MT Bold" panose="020F0704030504030204" pitchFamily="34" charset="0"/>
                  <a:ea typeface="MS PGothic" panose="020B0600070205080204" pitchFamily="34" charset="-128"/>
                  <a:cs typeface="+mn-cs"/>
                </a:rPr>
                <a:t>ssembly </a:t>
              </a:r>
              <a:r>
                <a:rPr kumimoji="0" lang="nl-NL" altLang="ja-JP" sz="1400" b="1" i="0" u="sng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 Rounded MT Bold" panose="020F0704030504030204" pitchFamily="34" charset="0"/>
                  <a:ea typeface="MS PGothic" panose="020B0600070205080204" pitchFamily="34" charset="-128"/>
                  <a:cs typeface="+mn-cs"/>
                </a:rPr>
                <a:t>M</a:t>
              </a:r>
              <a:r>
                <a:rPr kumimoji="0" lang="nl-NL" altLang="ja-JP" sz="1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 Rounded MT Bold" panose="020F0704030504030204" pitchFamily="34" charset="0"/>
                  <a:ea typeface="MS PGothic" panose="020B0600070205080204" pitchFamily="34" charset="-128"/>
                  <a:cs typeface="+mn-cs"/>
                </a:rPr>
                <a:t>onolayer (F-SAM)</a:t>
              </a:r>
              <a:endParaRPr kumimoji="0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anose="020F070403050403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pic>
          <p:nvPicPr>
            <p:cNvPr id="46183" name="Picture 10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8" y="3220"/>
              <a:ext cx="6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184" name="Picture 1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5" y="3216"/>
              <a:ext cx="64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185" name="Line 105"/>
            <p:cNvSpPr>
              <a:spLocks noChangeShapeType="1"/>
            </p:cNvSpPr>
            <p:nvPr/>
          </p:nvSpPr>
          <p:spPr bwMode="auto">
            <a:xfrm>
              <a:off x="2386" y="3468"/>
              <a:ext cx="6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46186" name="Picture 10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2" y="3219"/>
              <a:ext cx="666" cy="5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187" name="AutoShape 107"/>
            <p:cNvSpPr>
              <a:spLocks/>
            </p:cNvSpPr>
            <p:nvPr/>
          </p:nvSpPr>
          <p:spPr bwMode="auto">
            <a:xfrm>
              <a:off x="1246" y="2871"/>
              <a:ext cx="164" cy="983"/>
            </a:xfrm>
            <a:prstGeom prst="leftBrace">
              <a:avLst>
                <a:gd name="adj1" fmla="val 49949"/>
                <a:gd name="adj2" fmla="val 42727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88" name="Text Box 108"/>
            <p:cNvSpPr txBox="1">
              <a:spLocks noChangeArrowheads="1"/>
            </p:cNvSpPr>
            <p:nvPr/>
          </p:nvSpPr>
          <p:spPr bwMode="auto">
            <a:xfrm>
              <a:off x="282" y="2592"/>
              <a:ext cx="25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altLang="ja-JP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 Rounded MT Bold" panose="020F0704030504030204" pitchFamily="34" charset="0"/>
                  <a:ea typeface="MS PGothic" panose="020B0600070205080204" pitchFamily="34" charset="-128"/>
                  <a:cs typeface="+mn-cs"/>
                </a:rPr>
                <a:t>Current solution &amp; </a:t>
              </a:r>
              <a:r>
                <a:rPr kumimoji="0" lang="nl-NL" altLang="ja-JP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 Rounded MT Bold" panose="020F0704030504030204" pitchFamily="34" charset="0"/>
                  <a:ea typeface="MS PGothic" panose="020B0600070205080204" pitchFamily="34" charset="-128"/>
                  <a:cs typeface="+mn-cs"/>
                </a:rPr>
                <a:t>a problem</a:t>
              </a:r>
              <a:endParaRPr kumimoji="0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anose="020F070403050403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46189" name="Rectangle 109"/>
            <p:cNvSpPr>
              <a:spLocks noChangeArrowheads="1"/>
            </p:cNvSpPr>
            <p:nvPr/>
          </p:nvSpPr>
          <p:spPr bwMode="auto">
            <a:xfrm>
              <a:off x="4486" y="3190"/>
              <a:ext cx="720" cy="136"/>
            </a:xfrm>
            <a:prstGeom prst="rect">
              <a:avLst/>
            </a:prstGeom>
            <a:gradFill rotWithShape="1">
              <a:gsLst>
                <a:gs pos="0">
                  <a:srgbClr val="3399FF">
                    <a:gamma/>
                    <a:tint val="47451"/>
                    <a:invGamma/>
                  </a:srgbClr>
                </a:gs>
                <a:gs pos="100000">
                  <a:srgbClr val="3399FF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3399FF"/>
              </a:extrusionClr>
              <a:contourClr>
                <a:srgbClr val="3399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46190" name="Picture 1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8" y="3215"/>
              <a:ext cx="683" cy="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191" name="Line 111"/>
            <p:cNvSpPr>
              <a:spLocks noChangeShapeType="1"/>
            </p:cNvSpPr>
            <p:nvPr/>
          </p:nvSpPr>
          <p:spPr bwMode="auto">
            <a:xfrm>
              <a:off x="3912" y="3425"/>
              <a:ext cx="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92" name="Line 112"/>
            <p:cNvSpPr>
              <a:spLocks noChangeShapeType="1"/>
            </p:cNvSpPr>
            <p:nvPr/>
          </p:nvSpPr>
          <p:spPr bwMode="auto">
            <a:xfrm>
              <a:off x="4028" y="3468"/>
              <a:ext cx="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93" name="Line 113"/>
            <p:cNvSpPr>
              <a:spLocks noChangeShapeType="1"/>
            </p:cNvSpPr>
            <p:nvPr/>
          </p:nvSpPr>
          <p:spPr bwMode="auto">
            <a:xfrm>
              <a:off x="4144" y="3516"/>
              <a:ext cx="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94" name="Text Box 114"/>
            <p:cNvSpPr txBox="1">
              <a:spLocks noChangeArrowheads="1"/>
            </p:cNvSpPr>
            <p:nvPr/>
          </p:nvSpPr>
          <p:spPr bwMode="auto">
            <a:xfrm>
              <a:off x="3930" y="3263"/>
              <a:ext cx="81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altLang="ja-JP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MS PGothic" panose="020B0600070205080204" pitchFamily="34" charset="-128"/>
                  <a:cs typeface="+mn-cs"/>
                </a:rPr>
                <a:t>Imprints</a:t>
              </a:r>
              <a:endParaRPr kumimoji="0" lang="en-US" altLang="ja-JP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46195" name="Text Box 115"/>
            <p:cNvSpPr txBox="1">
              <a:spLocks noChangeArrowheads="1"/>
            </p:cNvSpPr>
            <p:nvPr/>
          </p:nvSpPr>
          <p:spPr bwMode="auto">
            <a:xfrm>
              <a:off x="4323" y="3789"/>
              <a:ext cx="14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altLang="ja-JP" sz="1200" b="1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MS PGothic" panose="020B0600070205080204" pitchFamily="34" charset="-128"/>
                  <a:cs typeface="+mn-cs"/>
                </a:rPr>
                <a:t>Degradation &amp; defects !!</a:t>
              </a:r>
              <a:endParaRPr kumimoji="0" lang="en-US" altLang="ja-JP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667454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/>
          <p:cNvSpPr>
            <a:spLocks noChangeArrowheads="1"/>
          </p:cNvSpPr>
          <p:nvPr/>
        </p:nvSpPr>
        <p:spPr bwMode="auto">
          <a:xfrm>
            <a:off x="6400800" y="765175"/>
            <a:ext cx="1752600" cy="876300"/>
          </a:xfrm>
          <a:prstGeom prst="wedgeEllipseCallout">
            <a:avLst>
              <a:gd name="adj1" fmla="val -43208"/>
              <a:gd name="adj2" fmla="val 70833"/>
            </a:avLst>
          </a:prstGeom>
          <a:solidFill>
            <a:srgbClr val="FFFFFF"/>
          </a:solidFill>
          <a:ln w="1905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867093" y="212111"/>
            <a:ext cx="62195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anose="020F07040305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Solution to the “wear” problem </a:t>
            </a:r>
            <a:endParaRPr kumimoji="0" lang="en-US" altLang="ja-JP" sz="2800" b="1" i="1" u="none" strike="noStrike" kern="1200" cap="none" spc="0" normalizeH="0" baseline="0" noProof="0" dirty="0">
              <a:ln>
                <a:noFill/>
              </a:ln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Rounded MT Bold" panose="020F07040305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84425"/>
            <a:ext cx="852488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8" y="2460625"/>
            <a:ext cx="3890962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441700"/>
            <a:ext cx="2617788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1066800" y="3024188"/>
            <a:ext cx="1447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Rounded MT Bold" panose="020F0704030504030204" pitchFamily="34" charset="0"/>
                <a:ea typeface="Gulim" panose="020B0600000101010101" pitchFamily="34" charset="-127"/>
                <a:cs typeface="+mn-cs"/>
              </a:rPr>
              <a:t>HMDS</a:t>
            </a:r>
            <a:endParaRPr kumimoji="1" lang="en-US" altLang="ja-JP" sz="1200" b="1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 Rounded MT Bold" panose="020F07040305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3962400" y="3146425"/>
            <a:ext cx="2743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Rounded MT Bold" panose="020F0704030504030204" pitchFamily="34" charset="0"/>
                <a:ea typeface="Gulim" panose="020B0600000101010101" pitchFamily="34" charset="-127"/>
                <a:cs typeface="+mn-cs"/>
              </a:rPr>
              <a:t>Fluorinated silazane</a:t>
            </a:r>
            <a:endParaRPr kumimoji="1" lang="en-US" altLang="ja-JP" sz="1200" b="1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 Rounded MT Bold" panose="020F07040305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>
            <a:off x="2362200" y="2794000"/>
            <a:ext cx="60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3581400" y="1801813"/>
            <a:ext cx="40386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en-US" altLang="ja-JP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anose="020F0704030504030204" pitchFamily="34" charset="0"/>
                <a:ea typeface="MS PGothic" panose="020B0600070205080204" pitchFamily="34" charset="-128"/>
                <a:cs typeface="+mn-cs"/>
              </a:rPr>
              <a:t>Comparable </a:t>
            </a:r>
            <a:r>
              <a:rPr kumimoji="1" lang="en-US" altLang="ja-JP" sz="1600" b="1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anose="020F0704030504030204" pitchFamily="34" charset="0"/>
                <a:ea typeface="MS PGothic" panose="020B0600070205080204" pitchFamily="34" charset="-128"/>
                <a:cs typeface="+mn-cs"/>
              </a:rPr>
              <a:t>structure to F-SAM !!!</a:t>
            </a: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7569200" y="4635500"/>
            <a:ext cx="1143000" cy="215900"/>
          </a:xfrm>
          <a:prstGeom prst="rect">
            <a:avLst/>
          </a:prstGeom>
          <a:gradFill rotWithShape="1">
            <a:gsLst>
              <a:gs pos="0">
                <a:srgbClr val="3399FF">
                  <a:gamma/>
                  <a:tint val="47451"/>
                  <a:invGamma/>
                </a:srgbClr>
              </a:gs>
              <a:gs pos="100000">
                <a:srgbClr val="3399FF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99FF"/>
            </a:extrusionClr>
            <a:contourClr>
              <a:srgbClr val="3399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7712075" y="5668963"/>
            <a:ext cx="1524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ea typeface="MS PGothic" panose="020B0600070205080204" pitchFamily="34" charset="-128"/>
                <a:cs typeface="+mn-cs"/>
              </a:rPr>
              <a:t>Replenish !!!</a:t>
            </a:r>
          </a:p>
        </p:txBody>
      </p:sp>
      <p:pic>
        <p:nvPicPr>
          <p:cNvPr id="54285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0" y="4697413"/>
            <a:ext cx="10668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86" name="Line 14"/>
          <p:cNvSpPr>
            <a:spLocks noChangeShapeType="1"/>
          </p:cNvSpPr>
          <p:nvPr/>
        </p:nvSpPr>
        <p:spPr bwMode="auto">
          <a:xfrm>
            <a:off x="6492875" y="5008563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287" name="Line 15"/>
          <p:cNvSpPr>
            <a:spLocks noChangeShapeType="1"/>
          </p:cNvSpPr>
          <p:nvPr/>
        </p:nvSpPr>
        <p:spPr bwMode="auto">
          <a:xfrm>
            <a:off x="6677025" y="5076825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288" name="Line 16"/>
          <p:cNvSpPr>
            <a:spLocks noChangeShapeType="1"/>
          </p:cNvSpPr>
          <p:nvPr/>
        </p:nvSpPr>
        <p:spPr bwMode="auto">
          <a:xfrm>
            <a:off x="6861175" y="5153025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6521450" y="4587875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ja-JP" sz="1000" b="1" i="1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Rounded MT Bold" panose="020F0704030504030204" pitchFamily="34" charset="0"/>
                <a:ea typeface="MS PGothic" panose="020B0600070205080204" pitchFamily="34" charset="-128"/>
                <a:cs typeface="+mn-cs"/>
              </a:rPr>
              <a:t>Imprints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ja-JP" sz="1000" b="1" i="1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Rounded MT Bold" panose="020F0704030504030204" pitchFamily="34" charset="0"/>
                <a:ea typeface="MS PGothic" panose="020B0600070205080204" pitchFamily="34" charset="-128"/>
                <a:cs typeface="+mn-cs"/>
              </a:rPr>
              <a:t>w/ F-silazane</a:t>
            </a:r>
            <a:endParaRPr kumimoji="0" lang="en-US" altLang="ja-JP" sz="1000" b="1" i="1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 Rounded MT Bold" panose="020F07040305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4290" name="Rectangle 18"/>
          <p:cNvSpPr>
            <a:spLocks noChangeArrowheads="1"/>
          </p:cNvSpPr>
          <p:nvPr/>
        </p:nvSpPr>
        <p:spPr bwMode="auto">
          <a:xfrm>
            <a:off x="327025" y="4622800"/>
            <a:ext cx="1143000" cy="215900"/>
          </a:xfrm>
          <a:prstGeom prst="rect">
            <a:avLst/>
          </a:prstGeom>
          <a:gradFill rotWithShape="1">
            <a:gsLst>
              <a:gs pos="0">
                <a:srgbClr val="3399FF">
                  <a:gamma/>
                  <a:tint val="47451"/>
                  <a:invGamma/>
                </a:srgbClr>
              </a:gs>
              <a:gs pos="100000">
                <a:srgbClr val="3399FF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99FF"/>
            </a:extrusionClr>
            <a:contourClr>
              <a:srgbClr val="3399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291" name="Rectangle 19"/>
          <p:cNvSpPr>
            <a:spLocks noChangeArrowheads="1"/>
          </p:cNvSpPr>
          <p:nvPr/>
        </p:nvSpPr>
        <p:spPr bwMode="auto">
          <a:xfrm>
            <a:off x="2933700" y="4622800"/>
            <a:ext cx="1143000" cy="215900"/>
          </a:xfrm>
          <a:prstGeom prst="rect">
            <a:avLst/>
          </a:prstGeom>
          <a:gradFill rotWithShape="1">
            <a:gsLst>
              <a:gs pos="0">
                <a:srgbClr val="3399FF">
                  <a:gamma/>
                  <a:tint val="47451"/>
                  <a:invGamma/>
                </a:srgbClr>
              </a:gs>
              <a:gs pos="100000">
                <a:srgbClr val="3399FF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99FF"/>
            </a:extrusionClr>
            <a:contourClr>
              <a:srgbClr val="3399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4292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4686300"/>
            <a:ext cx="9842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93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4679950"/>
            <a:ext cx="1022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94" name="Line 22"/>
          <p:cNvSpPr>
            <a:spLocks noChangeShapeType="1"/>
          </p:cNvSpPr>
          <p:nvPr/>
        </p:nvSpPr>
        <p:spPr bwMode="auto">
          <a:xfrm>
            <a:off x="1811338" y="5080000"/>
            <a:ext cx="966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4295" name="Picture 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3" y="4684713"/>
            <a:ext cx="1057275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96" name="Rectangle 24"/>
          <p:cNvSpPr>
            <a:spLocks noChangeArrowheads="1"/>
          </p:cNvSpPr>
          <p:nvPr/>
        </p:nvSpPr>
        <p:spPr bwMode="auto">
          <a:xfrm>
            <a:off x="5145088" y="4638675"/>
            <a:ext cx="1143000" cy="215900"/>
          </a:xfrm>
          <a:prstGeom prst="rect">
            <a:avLst/>
          </a:prstGeom>
          <a:gradFill rotWithShape="1">
            <a:gsLst>
              <a:gs pos="0">
                <a:srgbClr val="3399FF">
                  <a:gamma/>
                  <a:tint val="47451"/>
                  <a:invGamma/>
                </a:srgbClr>
              </a:gs>
              <a:gs pos="100000">
                <a:srgbClr val="3399FF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99FF"/>
            </a:extrusionClr>
            <a:contourClr>
              <a:srgbClr val="3399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4297" name="Picture 2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4678363"/>
            <a:ext cx="1084262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98" name="Line 26"/>
          <p:cNvSpPr>
            <a:spLocks noChangeShapeType="1"/>
          </p:cNvSpPr>
          <p:nvPr/>
        </p:nvSpPr>
        <p:spPr bwMode="auto">
          <a:xfrm>
            <a:off x="4233863" y="5011738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299" name="Line 27"/>
          <p:cNvSpPr>
            <a:spLocks noChangeShapeType="1"/>
          </p:cNvSpPr>
          <p:nvPr/>
        </p:nvSpPr>
        <p:spPr bwMode="auto">
          <a:xfrm>
            <a:off x="4418013" y="5080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300" name="Line 28"/>
          <p:cNvSpPr>
            <a:spLocks noChangeShapeType="1"/>
          </p:cNvSpPr>
          <p:nvPr/>
        </p:nvSpPr>
        <p:spPr bwMode="auto">
          <a:xfrm>
            <a:off x="4602163" y="51562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301" name="Text Box 29"/>
          <p:cNvSpPr txBox="1">
            <a:spLocks noChangeArrowheads="1"/>
          </p:cNvSpPr>
          <p:nvPr/>
        </p:nvSpPr>
        <p:spPr bwMode="auto">
          <a:xfrm>
            <a:off x="4262438" y="4754563"/>
            <a:ext cx="1295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ja-JP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ea typeface="MS PGothic" panose="020B0600070205080204" pitchFamily="34" charset="-128"/>
                <a:cs typeface="+mn-cs"/>
              </a:rPr>
              <a:t>Imprints</a:t>
            </a:r>
            <a:endParaRPr kumimoji="0" lang="en-US" altLang="ja-JP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 MT Bold" panose="020F07040305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4302" name="Rectangle 30"/>
          <p:cNvSpPr>
            <a:spLocks noChangeArrowheads="1"/>
          </p:cNvSpPr>
          <p:nvPr/>
        </p:nvSpPr>
        <p:spPr bwMode="auto">
          <a:xfrm>
            <a:off x="1844675" y="4383088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en-US" altLang="ja-JP" sz="1400" b="1" i="1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anose="020F0704030504030204" pitchFamily="34" charset="0"/>
                <a:ea typeface="MS PGothic" panose="020B0600070205080204" pitchFamily="34" charset="-128"/>
                <a:cs typeface="+mn-cs"/>
              </a:rPr>
              <a:t>F-SAM</a:t>
            </a:r>
          </a:p>
        </p:txBody>
      </p:sp>
      <p:sp>
        <p:nvSpPr>
          <p:cNvPr id="54303" name="AutoShape 31"/>
          <p:cNvSpPr>
            <a:spLocks/>
          </p:cNvSpPr>
          <p:nvPr/>
        </p:nvSpPr>
        <p:spPr bwMode="auto">
          <a:xfrm rot="5400000">
            <a:off x="4013200" y="1411288"/>
            <a:ext cx="266700" cy="1828800"/>
          </a:xfrm>
          <a:prstGeom prst="leftBrace">
            <a:avLst>
              <a:gd name="adj1" fmla="val 24825"/>
              <a:gd name="adj2" fmla="val 50000"/>
            </a:avLst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304" name="AutoShape 32"/>
          <p:cNvSpPr>
            <a:spLocks/>
          </p:cNvSpPr>
          <p:nvPr/>
        </p:nvSpPr>
        <p:spPr bwMode="auto">
          <a:xfrm rot="5400000">
            <a:off x="6115050" y="1404938"/>
            <a:ext cx="266700" cy="1828800"/>
          </a:xfrm>
          <a:prstGeom prst="leftBrace">
            <a:avLst>
              <a:gd name="adj1" fmla="val 24825"/>
              <a:gd name="adj2" fmla="val 50000"/>
            </a:avLst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4305" name="Picture 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338" y="938213"/>
            <a:ext cx="135572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306" name="Text Box 34"/>
          <p:cNvSpPr txBox="1">
            <a:spLocks noChangeArrowheads="1"/>
          </p:cNvSpPr>
          <p:nvPr/>
        </p:nvSpPr>
        <p:spPr bwMode="auto">
          <a:xfrm>
            <a:off x="5297488" y="5630863"/>
            <a:ext cx="1524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ea typeface="MS PGothic" panose="020B0600070205080204" pitchFamily="34" charset="-128"/>
                <a:cs typeface="+mn-cs"/>
              </a:rPr>
              <a:t>Degraded …</a:t>
            </a:r>
          </a:p>
        </p:txBody>
      </p:sp>
      <p:sp>
        <p:nvSpPr>
          <p:cNvPr id="54307" name="Text Box 35"/>
          <p:cNvSpPr txBox="1">
            <a:spLocks noChangeArrowheads="1"/>
          </p:cNvSpPr>
          <p:nvPr/>
        </p:nvSpPr>
        <p:spPr bwMode="auto">
          <a:xfrm>
            <a:off x="304800" y="3886200"/>
            <a:ext cx="2362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1" u="none" strike="noStrike" kern="1200" cap="none" spc="0" normalizeH="0" baseline="0" noProof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anose="020F07040305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Concept</a:t>
            </a:r>
          </a:p>
        </p:txBody>
      </p:sp>
      <p:sp>
        <p:nvSpPr>
          <p:cNvPr id="2" name="Rectangle 1"/>
          <p:cNvSpPr/>
          <p:nvPr/>
        </p:nvSpPr>
        <p:spPr>
          <a:xfrm>
            <a:off x="918997" y="1010598"/>
            <a:ext cx="38323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b="1" i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  <a:ea typeface="MS PGothic" panose="020B0600070205080204" pitchFamily="34" charset="-128"/>
              </a:rPr>
              <a:t>A reactive surfactant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33942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1889125" y="207963"/>
            <a:ext cx="5945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1" u="none" strike="noStrike" kern="1200" cap="none" spc="0" normalizeH="0" baseline="0" noProof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anose="020F07040305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Multiple Imprints Results</a:t>
            </a: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4" y="971509"/>
            <a:ext cx="8681787" cy="5196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6519069" y="3089968"/>
            <a:ext cx="1565275" cy="31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auto" latin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 Rounded MT Bold" panose="020F0704030504030204" pitchFamily="34" charset="0"/>
                <a:ea typeface="MS PGothic" panose="020B0600070205080204" pitchFamily="34" charset="-128"/>
                <a:cs typeface="+mn-cs"/>
              </a:rPr>
              <a:t>81 shots</a:t>
            </a:r>
          </a:p>
          <a:p>
            <a:pPr marL="342900" marR="0" lvl="0" indent="-342900" algn="l" defTabSz="914400" rtl="0" eaLnBrk="1" fontAlgn="auto" latin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 Rounded MT Bold" panose="020F0704030504030204" pitchFamily="34" charset="0"/>
                <a:ea typeface="MS PGothic" panose="020B0600070205080204" pitchFamily="34" charset="-128"/>
                <a:cs typeface="+mn-cs"/>
              </a:rPr>
              <a:t>hard more imprints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7277100" y="1554163"/>
            <a:ext cx="1614488" cy="311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auto" latin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en-US" altLang="ja-JP" sz="900" b="1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 Rounded MT Bold" panose="020F0704030504030204" pitchFamily="34" charset="0"/>
                <a:ea typeface="MS PGothic" panose="020B0600070205080204" pitchFamily="34" charset="-128"/>
                <a:cs typeface="+mn-cs"/>
              </a:rPr>
              <a:t>100 shots</a:t>
            </a:r>
          </a:p>
          <a:p>
            <a:pPr marL="342900" marR="0" lvl="0" indent="-342900" algn="l" defTabSz="914400" rtl="0" eaLnBrk="1" fontAlgn="auto" latin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en-US" altLang="ja-JP" sz="900" b="1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 Rounded MT Bold" panose="020F0704030504030204" pitchFamily="34" charset="0"/>
                <a:ea typeface="MS PGothic" panose="020B0600070205080204" pitchFamily="34" charset="-128"/>
                <a:cs typeface="+mn-cs"/>
              </a:rPr>
              <a:t>possible more imprints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 rot="16200000">
            <a:off x="-1188663" y="3300019"/>
            <a:ext cx="3552075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ea typeface="MS PGothic" panose="020B0600070205080204" pitchFamily="34" charset="-128"/>
                <a:cs typeface="+mn-cs"/>
              </a:rPr>
              <a:t>Water contact angle (degree)</a:t>
            </a: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3104438" y="5966918"/>
            <a:ext cx="3964115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ea typeface="MS PGothic" panose="020B0600070205080204" pitchFamily="34" charset="-128"/>
                <a:cs typeface="+mn-cs"/>
              </a:rPr>
              <a:t>The numbers of imprints</a:t>
            </a:r>
          </a:p>
        </p:txBody>
      </p:sp>
    </p:spTree>
    <p:extLst>
      <p:ext uri="{BB962C8B-B14F-4D97-AF65-F5344CB8AC3E}">
        <p14:creationId xmlns:p14="http://schemas.microsoft.com/office/powerpoint/2010/main" val="102651050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8" t="21317" r="3149" b="18422"/>
          <a:stretch>
            <a:fillRect/>
          </a:stretch>
        </p:blipFill>
        <p:spPr bwMode="auto">
          <a:xfrm>
            <a:off x="5562600" y="3352800"/>
            <a:ext cx="3276600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533400" y="304800"/>
            <a:ext cx="85042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CC3300"/>
              </a:buClr>
              <a:buFont typeface="Webdings" panose="05030102010509060703" pitchFamily="18" charset="2"/>
              <a:buChar char="4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33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3300"/>
              </a:buClr>
              <a:buFont typeface="Webdings" panose="05030102010509060703" pitchFamily="18" charset="2"/>
              <a:buChar char="4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3300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3300"/>
              </a:buClr>
              <a:buFont typeface="Webdings" panose="05030102010509060703" pitchFamily="18" charset="2"/>
              <a:buChar char="4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ebdings" panose="05030102010509060703" pitchFamily="18" charset="2"/>
              <a:buChar char="4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ebdings" panose="05030102010509060703" pitchFamily="18" charset="2"/>
              <a:buChar char="4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ebdings" panose="05030102010509060703" pitchFamily="18" charset="2"/>
              <a:buChar char="4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ebdings" panose="05030102010509060703" pitchFamily="18" charset="2"/>
              <a:buChar char="4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4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10,000 non-stop Imprints for one Template</a:t>
            </a: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98825"/>
            <a:ext cx="2884488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3279775"/>
            <a:ext cx="2260600" cy="24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2819400" y="3079750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C3300"/>
              </a:buClr>
              <a:buFont typeface="Webdings" panose="05030102010509060703" pitchFamily="18" charset="2"/>
              <a:buChar char="4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33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3300"/>
              </a:buClr>
              <a:buFont typeface="Webdings" panose="05030102010509060703" pitchFamily="18" charset="2"/>
              <a:buChar char="4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3300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3300"/>
              </a:buClr>
              <a:buFont typeface="Webdings" panose="05030102010509060703" pitchFamily="18" charset="2"/>
              <a:buChar char="4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ebdings" panose="05030102010509060703" pitchFamily="18" charset="2"/>
              <a:buChar char="4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ebdings" panose="05030102010509060703" pitchFamily="18" charset="2"/>
              <a:buChar char="4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ebdings" panose="05030102010509060703" pitchFamily="18" charset="2"/>
              <a:buChar char="4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ebdings" panose="05030102010509060703" pitchFamily="18" charset="2"/>
              <a:buChar char="4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Defect Template</a:t>
            </a:r>
          </a:p>
        </p:txBody>
      </p:sp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6781800" y="3146425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C3300"/>
              </a:buClr>
              <a:buFont typeface="Webdings" panose="05030102010509060703" pitchFamily="18" charset="2"/>
              <a:buChar char="4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33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3300"/>
              </a:buClr>
              <a:buFont typeface="Webdings" panose="05030102010509060703" pitchFamily="18" charset="2"/>
              <a:buChar char="4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3300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3300"/>
              </a:buClr>
              <a:buFont typeface="Webdings" panose="05030102010509060703" pitchFamily="18" charset="2"/>
              <a:buChar char="4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ebdings" panose="05030102010509060703" pitchFamily="18" charset="2"/>
              <a:buChar char="4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ebdings" panose="05030102010509060703" pitchFamily="18" charset="2"/>
              <a:buChar char="4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ebdings" panose="05030102010509060703" pitchFamily="18" charset="2"/>
              <a:buChar char="4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ebdings" panose="05030102010509060703" pitchFamily="18" charset="2"/>
              <a:buChar char="4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Wafer layout</a:t>
            </a:r>
          </a:p>
        </p:txBody>
      </p:sp>
      <p:sp>
        <p:nvSpPr>
          <p:cNvPr id="107528" name="Rectangle 8"/>
          <p:cNvSpPr>
            <a:spLocks noChangeArrowheads="1"/>
          </p:cNvSpPr>
          <p:nvPr/>
        </p:nvSpPr>
        <p:spPr bwMode="auto">
          <a:xfrm>
            <a:off x="661988" y="1066800"/>
            <a:ext cx="7939087" cy="168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C3300"/>
              </a:buClr>
              <a:buFont typeface="Webdings" panose="05030102010509060703" pitchFamily="18" charset="2"/>
              <a:buChar char="4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33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3300"/>
              </a:buClr>
              <a:buFont typeface="Webdings" panose="05030102010509060703" pitchFamily="18" charset="2"/>
              <a:buChar char="4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3300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3300"/>
              </a:buClr>
              <a:buFont typeface="Webdings" panose="05030102010509060703" pitchFamily="18" charset="2"/>
              <a:buChar char="4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ebdings" panose="05030102010509060703" pitchFamily="18" charset="2"/>
              <a:buChar char="4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ebdings" panose="05030102010509060703" pitchFamily="18" charset="2"/>
              <a:buChar char="4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ebdings" panose="05030102010509060703" pitchFamily="18" charset="2"/>
              <a:buChar char="4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ebdings" panose="05030102010509060703" pitchFamily="18" charset="2"/>
              <a:buChar char="4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3300"/>
              </a:buClr>
              <a:buSzTx/>
              <a:buFont typeface="Webdings" panose="05030102010509060703" pitchFamily="18" charset="2"/>
              <a:buChar char="4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Imprinted 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82</a:t>
            </a:r>
            <a:r>
              <a:rPr kumimoji="0" lang="en-US" alt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200mm wafers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with 124 fields per wafer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3300"/>
              </a:buClr>
              <a:buSzTx/>
              <a:buFont typeface="Webdings" panose="05030102010509060703" pitchFamily="18" charset="2"/>
              <a:buChar char="4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Wafers were imprinted with 13 mm X 13 mm mask fields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3300"/>
              </a:buClr>
              <a:buSzTx/>
              <a:buFont typeface="Webdings" panose="05030102010509060703" pitchFamily="18" charset="2"/>
              <a:buChar char="4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imprints had no unprinted streets between the imprints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3300"/>
              </a:buClr>
              <a:buSzTx/>
              <a:buFont typeface="Webdings" panose="05030102010509060703" pitchFamily="18" charset="2"/>
              <a:buChar char="4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 process disruptions due to particles were observed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3300"/>
              </a:buClr>
              <a:buSzTx/>
              <a:buFont typeface="Webdings" panose="05030102010509060703" pitchFamily="18" charset="2"/>
              <a:buChar char="4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 not know of any limitations, we could have printed more fields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380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angle and surface energy</a:t>
            </a:r>
            <a:endParaRPr lang="en-US" dirty="0"/>
          </a:p>
        </p:txBody>
      </p:sp>
      <p:pic>
        <p:nvPicPr>
          <p:cNvPr id="36870" name="Picture 6" descr="Image result for goniometer contact angle measuremen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  <a14:imgEffect>
                      <a14:brightnessContrast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4620603" cy="346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2" name="Picture 8" descr="Liquid contact angle measurements on a variety of surfac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982" y="3657600"/>
            <a:ext cx="32385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0" descr="Image result for goniometer contact angle measuremen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47"/>
          <a:stretch/>
        </p:blipFill>
        <p:spPr bwMode="auto">
          <a:xfrm>
            <a:off x="5236982" y="1447800"/>
            <a:ext cx="3331329" cy="181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0" y="53340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goniometer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56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/>
          <p:cNvGrpSpPr/>
          <p:nvPr/>
        </p:nvGrpSpPr>
        <p:grpSpPr>
          <a:xfrm>
            <a:off x="1418757" y="1766356"/>
            <a:ext cx="3130899" cy="598598"/>
            <a:chOff x="1401467" y="1716445"/>
            <a:chExt cx="3130899" cy="598598"/>
          </a:xfrm>
        </p:grpSpPr>
        <p:grpSp>
          <p:nvGrpSpPr>
            <p:cNvPr id="88" name="Group 9"/>
            <p:cNvGrpSpPr>
              <a:grpSpLocks/>
            </p:cNvGrpSpPr>
            <p:nvPr/>
          </p:nvGrpSpPr>
          <p:grpSpPr bwMode="auto">
            <a:xfrm>
              <a:off x="1401467" y="1716445"/>
              <a:ext cx="315050" cy="334880"/>
              <a:chOff x="2361" y="1826"/>
              <a:chExt cx="109" cy="60"/>
            </a:xfrm>
          </p:grpSpPr>
          <p:sp>
            <p:nvSpPr>
              <p:cNvPr id="98" name="Rectangle 10"/>
              <p:cNvSpPr>
                <a:spLocks noChangeArrowheads="1"/>
              </p:cNvSpPr>
              <p:nvPr/>
            </p:nvSpPr>
            <p:spPr bwMode="auto">
              <a:xfrm>
                <a:off x="2361" y="1843"/>
                <a:ext cx="109" cy="43"/>
              </a:xfrm>
              <a:prstGeom prst="rect">
                <a:avLst/>
              </a:prstGeom>
              <a:solidFill>
                <a:srgbClr val="0066FF"/>
              </a:solidFill>
              <a:ln w="9525">
                <a:solidFill>
                  <a:srgbClr val="0066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9" name="Rectangle 11"/>
              <p:cNvSpPr>
                <a:spLocks noChangeArrowheads="1"/>
              </p:cNvSpPr>
              <p:nvPr/>
            </p:nvSpPr>
            <p:spPr bwMode="auto">
              <a:xfrm>
                <a:off x="2361" y="1826"/>
                <a:ext cx="109" cy="43"/>
              </a:xfrm>
              <a:prstGeom prst="rect">
                <a:avLst/>
              </a:prstGeom>
              <a:solidFill>
                <a:srgbClr val="0066FF"/>
              </a:solidFill>
              <a:ln w="12700" cap="rnd">
                <a:solidFill>
                  <a:srgbClr val="0066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9" name="Group 12"/>
            <p:cNvGrpSpPr>
              <a:grpSpLocks/>
            </p:cNvGrpSpPr>
            <p:nvPr/>
          </p:nvGrpSpPr>
          <p:grpSpPr bwMode="auto">
            <a:xfrm>
              <a:off x="1968255" y="1716445"/>
              <a:ext cx="360272" cy="397670"/>
              <a:chOff x="2559" y="1843"/>
              <a:chExt cx="109" cy="56"/>
            </a:xfrm>
          </p:grpSpPr>
          <p:sp>
            <p:nvSpPr>
              <p:cNvPr id="96" name="Rectangle 13"/>
              <p:cNvSpPr>
                <a:spLocks noChangeArrowheads="1"/>
              </p:cNvSpPr>
              <p:nvPr/>
            </p:nvSpPr>
            <p:spPr bwMode="auto">
              <a:xfrm>
                <a:off x="2559" y="1843"/>
                <a:ext cx="109" cy="43"/>
              </a:xfrm>
              <a:prstGeom prst="rect">
                <a:avLst/>
              </a:prstGeom>
              <a:solidFill>
                <a:srgbClr val="0066FF"/>
              </a:solidFill>
              <a:ln w="9525">
                <a:solidFill>
                  <a:srgbClr val="0066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7" name="Rectangle 14"/>
              <p:cNvSpPr>
                <a:spLocks noChangeArrowheads="1"/>
              </p:cNvSpPr>
              <p:nvPr/>
            </p:nvSpPr>
            <p:spPr bwMode="auto">
              <a:xfrm>
                <a:off x="2559" y="1856"/>
                <a:ext cx="109" cy="43"/>
              </a:xfrm>
              <a:prstGeom prst="rect">
                <a:avLst/>
              </a:prstGeom>
              <a:solidFill>
                <a:srgbClr val="0066FF"/>
              </a:solidFill>
              <a:ln w="12700" cap="rnd">
                <a:solidFill>
                  <a:srgbClr val="0066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0" name="Group 15"/>
            <p:cNvGrpSpPr>
              <a:grpSpLocks/>
            </p:cNvGrpSpPr>
            <p:nvPr/>
          </p:nvGrpSpPr>
          <p:grpSpPr bwMode="auto">
            <a:xfrm>
              <a:off x="3635455" y="1716445"/>
              <a:ext cx="352735" cy="598598"/>
              <a:chOff x="3151" y="1812"/>
              <a:chExt cx="109" cy="74"/>
            </a:xfrm>
          </p:grpSpPr>
          <p:sp>
            <p:nvSpPr>
              <p:cNvPr id="94" name="Rectangle 16"/>
              <p:cNvSpPr>
                <a:spLocks noChangeArrowheads="1"/>
              </p:cNvSpPr>
              <p:nvPr/>
            </p:nvSpPr>
            <p:spPr bwMode="auto">
              <a:xfrm>
                <a:off x="3151" y="1843"/>
                <a:ext cx="109" cy="43"/>
              </a:xfrm>
              <a:prstGeom prst="rect">
                <a:avLst/>
              </a:prstGeom>
              <a:solidFill>
                <a:srgbClr val="0066FF"/>
              </a:solidFill>
              <a:ln w="9525">
                <a:solidFill>
                  <a:srgbClr val="0066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5" name="Rectangle 17"/>
              <p:cNvSpPr>
                <a:spLocks noChangeArrowheads="1"/>
              </p:cNvSpPr>
              <p:nvPr/>
            </p:nvSpPr>
            <p:spPr bwMode="auto">
              <a:xfrm>
                <a:off x="3151" y="1812"/>
                <a:ext cx="109" cy="43"/>
              </a:xfrm>
              <a:prstGeom prst="rect">
                <a:avLst/>
              </a:prstGeom>
              <a:solidFill>
                <a:srgbClr val="0066FF"/>
              </a:solidFill>
              <a:ln w="12700" cap="rnd">
                <a:solidFill>
                  <a:srgbClr val="0066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1" name="Group 18"/>
            <p:cNvGrpSpPr>
              <a:grpSpLocks/>
            </p:cNvGrpSpPr>
            <p:nvPr/>
          </p:nvGrpSpPr>
          <p:grpSpPr bwMode="auto">
            <a:xfrm>
              <a:off x="4244450" y="1716445"/>
              <a:ext cx="287916" cy="305578"/>
              <a:chOff x="3349" y="1841"/>
              <a:chExt cx="109" cy="45"/>
            </a:xfrm>
          </p:grpSpPr>
          <p:sp>
            <p:nvSpPr>
              <p:cNvPr id="92" name="Rectangle 19"/>
              <p:cNvSpPr>
                <a:spLocks noChangeArrowheads="1"/>
              </p:cNvSpPr>
              <p:nvPr/>
            </p:nvSpPr>
            <p:spPr bwMode="auto">
              <a:xfrm>
                <a:off x="3349" y="1843"/>
                <a:ext cx="109" cy="43"/>
              </a:xfrm>
              <a:prstGeom prst="rect">
                <a:avLst/>
              </a:prstGeom>
              <a:solidFill>
                <a:srgbClr val="0066FF"/>
              </a:solidFill>
              <a:ln w="9525">
                <a:solidFill>
                  <a:srgbClr val="0066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3" name="Rectangle 20"/>
              <p:cNvSpPr>
                <a:spLocks noChangeArrowheads="1"/>
              </p:cNvSpPr>
              <p:nvPr/>
            </p:nvSpPr>
            <p:spPr bwMode="auto">
              <a:xfrm>
                <a:off x="3349" y="1841"/>
                <a:ext cx="109" cy="43"/>
              </a:xfrm>
              <a:prstGeom prst="rect">
                <a:avLst/>
              </a:prstGeom>
              <a:solidFill>
                <a:srgbClr val="0066FF"/>
              </a:solidFill>
              <a:ln w="12700" cap="rnd">
                <a:solidFill>
                  <a:srgbClr val="0066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833907" y="197855"/>
            <a:ext cx="8170856" cy="609600"/>
          </a:xfrm>
        </p:spPr>
        <p:txBody>
          <a:bodyPr/>
          <a:lstStyle/>
          <a:p>
            <a:r>
              <a:rPr lang="en-US" sz="2800" dirty="0" smtClean="0"/>
              <a:t>The silicon resist design for high aspect ratio</a:t>
            </a:r>
            <a:endParaRPr lang="en-US" sz="28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250358" y="1766356"/>
            <a:ext cx="1900973" cy="54092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4769" tIns="22384" rIns="44769" bIns="22384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300" dirty="0" smtClean="0">
                <a:solidFill>
                  <a:srgbClr val="000000"/>
                </a:solidFill>
                <a:latin typeface="Arial" panose="020B0604020202020204" pitchFamily="34" charset="0"/>
              </a:rPr>
              <a:t>Organosilicon imprint </a:t>
            </a:r>
            <a:r>
              <a:rPr lang="en-US" altLang="en-US" sz="1300" dirty="0">
                <a:solidFill>
                  <a:srgbClr val="000000"/>
                </a:solidFill>
                <a:latin typeface="Arial" panose="020B0604020202020204" pitchFamily="34" charset="0"/>
              </a:rPr>
              <a:t>with </a:t>
            </a:r>
            <a:r>
              <a:rPr lang="en-US" altLang="en-US" sz="1300" dirty="0" smtClean="0">
                <a:solidFill>
                  <a:srgbClr val="000000"/>
                </a:solidFill>
                <a:latin typeface="Arial" panose="020B0604020202020204" pitchFamily="34" charset="0"/>
              </a:rPr>
              <a:t>residual </a:t>
            </a:r>
            <a:r>
              <a:rPr lang="en-US" altLang="en-US" sz="1300" dirty="0">
                <a:solidFill>
                  <a:srgbClr val="000000"/>
                </a:solidFill>
                <a:latin typeface="Arial" panose="020B0604020202020204" pitchFamily="34" charset="0"/>
              </a:rPr>
              <a:t>layer</a:t>
            </a:r>
            <a:endParaRPr lang="en-US" altLang="en-US" sz="13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487995" y="3615006"/>
            <a:ext cx="3013364" cy="4132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179" tIns="31090" rIns="62179" bIns="31090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 sz="130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133702" y="2059060"/>
            <a:ext cx="3676998" cy="545281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1298437" y="2001115"/>
            <a:ext cx="3450334" cy="66069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" name="Rectangle 27"/>
          <p:cNvSpPr>
            <a:spLocks noChangeArrowheads="1"/>
          </p:cNvSpPr>
          <p:nvPr/>
        </p:nvSpPr>
        <p:spPr bwMode="auto">
          <a:xfrm>
            <a:off x="1143000" y="2518215"/>
            <a:ext cx="3700636" cy="806898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1126738" y="1769308"/>
            <a:ext cx="177384" cy="300924"/>
          </a:xfrm>
          <a:prstGeom prst="rect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4624472" y="1750653"/>
            <a:ext cx="176663" cy="300190"/>
          </a:xfrm>
          <a:prstGeom prst="rect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5210686" y="2458097"/>
            <a:ext cx="1940645" cy="493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4769" tIns="22384" rIns="44769" bIns="22384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300">
                <a:solidFill>
                  <a:srgbClr val="000000"/>
                </a:solidFill>
                <a:latin typeface="Arial" panose="020B0604020202020204" pitchFamily="34" charset="0"/>
              </a:rPr>
              <a:t>Planarizing overcoat</a:t>
            </a:r>
          </a:p>
          <a:p>
            <a:pPr algn="l" eaLnBrk="1" hangingPunct="1"/>
            <a:r>
              <a:rPr lang="en-US" altLang="en-US" sz="1300">
                <a:solidFill>
                  <a:srgbClr val="000000"/>
                </a:solidFill>
                <a:latin typeface="Arial" panose="020B0604020202020204" pitchFamily="34" charset="0"/>
              </a:rPr>
              <a:t>(Ultra-High Si-mat)</a:t>
            </a:r>
            <a:endParaRPr lang="en-US" altLang="en-US" sz="1300"/>
          </a:p>
        </p:txBody>
      </p:sp>
      <p:grpSp>
        <p:nvGrpSpPr>
          <p:cNvPr id="70" name="Group 35"/>
          <p:cNvGrpSpPr>
            <a:grpSpLocks/>
          </p:cNvGrpSpPr>
          <p:nvPr/>
        </p:nvGrpSpPr>
        <p:grpSpPr bwMode="auto">
          <a:xfrm>
            <a:off x="1401467" y="3418998"/>
            <a:ext cx="315050" cy="238602"/>
            <a:chOff x="2361" y="1843"/>
            <a:chExt cx="109" cy="43"/>
          </a:xfrm>
        </p:grpSpPr>
        <p:sp>
          <p:nvSpPr>
            <p:cNvPr id="80" name="Rectangle 36"/>
            <p:cNvSpPr>
              <a:spLocks noChangeArrowheads="1"/>
            </p:cNvSpPr>
            <p:nvPr/>
          </p:nvSpPr>
          <p:spPr bwMode="auto">
            <a:xfrm>
              <a:off x="2361" y="1843"/>
              <a:ext cx="109" cy="43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1" name="Rectangle 37"/>
            <p:cNvSpPr>
              <a:spLocks noChangeArrowheads="1"/>
            </p:cNvSpPr>
            <p:nvPr/>
          </p:nvSpPr>
          <p:spPr bwMode="auto">
            <a:xfrm>
              <a:off x="2361" y="1843"/>
              <a:ext cx="109" cy="43"/>
            </a:xfrm>
            <a:prstGeom prst="rect">
              <a:avLst/>
            </a:prstGeom>
            <a:solidFill>
              <a:srgbClr val="0066FF"/>
            </a:solidFill>
            <a:ln w="12700" cap="rnd">
              <a:solidFill>
                <a:srgbClr val="0066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71" name="Group 38"/>
          <p:cNvGrpSpPr>
            <a:grpSpLocks/>
          </p:cNvGrpSpPr>
          <p:nvPr/>
        </p:nvGrpSpPr>
        <p:grpSpPr bwMode="auto">
          <a:xfrm>
            <a:off x="1968255" y="3424831"/>
            <a:ext cx="360272" cy="305578"/>
            <a:chOff x="2559" y="1843"/>
            <a:chExt cx="109" cy="43"/>
          </a:xfrm>
        </p:grpSpPr>
        <p:sp>
          <p:nvSpPr>
            <p:cNvPr id="78" name="Rectangle 39"/>
            <p:cNvSpPr>
              <a:spLocks noChangeArrowheads="1"/>
            </p:cNvSpPr>
            <p:nvPr/>
          </p:nvSpPr>
          <p:spPr bwMode="auto">
            <a:xfrm>
              <a:off x="2559" y="1843"/>
              <a:ext cx="109" cy="43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9" name="Rectangle 40"/>
            <p:cNvSpPr>
              <a:spLocks noChangeArrowheads="1"/>
            </p:cNvSpPr>
            <p:nvPr/>
          </p:nvSpPr>
          <p:spPr bwMode="auto">
            <a:xfrm>
              <a:off x="2559" y="1843"/>
              <a:ext cx="109" cy="43"/>
            </a:xfrm>
            <a:prstGeom prst="rect">
              <a:avLst/>
            </a:prstGeom>
            <a:solidFill>
              <a:srgbClr val="0066FF"/>
            </a:solidFill>
            <a:ln w="12700" cap="rnd">
              <a:solidFill>
                <a:srgbClr val="0066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72" name="Group 41"/>
          <p:cNvGrpSpPr>
            <a:grpSpLocks/>
          </p:cNvGrpSpPr>
          <p:nvPr/>
        </p:nvGrpSpPr>
        <p:grpSpPr bwMode="auto">
          <a:xfrm>
            <a:off x="3635455" y="3462505"/>
            <a:ext cx="352735" cy="343252"/>
            <a:chOff x="3151" y="1843"/>
            <a:chExt cx="109" cy="43"/>
          </a:xfrm>
        </p:grpSpPr>
        <p:sp>
          <p:nvSpPr>
            <p:cNvPr id="76" name="Rectangle 42"/>
            <p:cNvSpPr>
              <a:spLocks noChangeArrowheads="1"/>
            </p:cNvSpPr>
            <p:nvPr/>
          </p:nvSpPr>
          <p:spPr bwMode="auto">
            <a:xfrm>
              <a:off x="3151" y="1843"/>
              <a:ext cx="109" cy="43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7" name="Rectangle 43"/>
            <p:cNvSpPr>
              <a:spLocks noChangeArrowheads="1"/>
            </p:cNvSpPr>
            <p:nvPr/>
          </p:nvSpPr>
          <p:spPr bwMode="auto">
            <a:xfrm>
              <a:off x="3151" y="1843"/>
              <a:ext cx="109" cy="43"/>
            </a:xfrm>
            <a:prstGeom prst="rect">
              <a:avLst/>
            </a:prstGeom>
            <a:solidFill>
              <a:srgbClr val="0066FF"/>
            </a:solidFill>
            <a:ln w="12700" cap="rnd">
              <a:solidFill>
                <a:srgbClr val="0066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73" name="Group 44"/>
          <p:cNvGrpSpPr>
            <a:grpSpLocks/>
          </p:cNvGrpSpPr>
          <p:nvPr/>
        </p:nvGrpSpPr>
        <p:grpSpPr bwMode="auto">
          <a:xfrm>
            <a:off x="4234883" y="3454190"/>
            <a:ext cx="287916" cy="355810"/>
            <a:chOff x="3349" y="1834"/>
            <a:chExt cx="109" cy="52"/>
          </a:xfrm>
        </p:grpSpPr>
        <p:sp>
          <p:nvSpPr>
            <p:cNvPr id="74" name="Rectangle 45"/>
            <p:cNvSpPr>
              <a:spLocks noChangeArrowheads="1"/>
            </p:cNvSpPr>
            <p:nvPr/>
          </p:nvSpPr>
          <p:spPr bwMode="auto">
            <a:xfrm>
              <a:off x="3349" y="1843"/>
              <a:ext cx="109" cy="43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5" name="Rectangle 46"/>
            <p:cNvSpPr>
              <a:spLocks noChangeArrowheads="1"/>
            </p:cNvSpPr>
            <p:nvPr/>
          </p:nvSpPr>
          <p:spPr bwMode="auto">
            <a:xfrm>
              <a:off x="3349" y="1834"/>
              <a:ext cx="109" cy="52"/>
            </a:xfrm>
            <a:prstGeom prst="rect">
              <a:avLst/>
            </a:prstGeom>
            <a:solidFill>
              <a:srgbClr val="0066FF"/>
            </a:solidFill>
            <a:ln w="12700" cap="rnd">
              <a:solidFill>
                <a:srgbClr val="0066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64" name="Rectangle 49"/>
          <p:cNvSpPr>
            <a:spLocks noChangeArrowheads="1"/>
          </p:cNvSpPr>
          <p:nvPr/>
        </p:nvSpPr>
        <p:spPr bwMode="auto">
          <a:xfrm>
            <a:off x="2921480" y="3780316"/>
            <a:ext cx="115162" cy="252092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" name="Rectangle 50"/>
          <p:cNvSpPr>
            <a:spLocks noChangeArrowheads="1"/>
          </p:cNvSpPr>
          <p:nvPr/>
        </p:nvSpPr>
        <p:spPr bwMode="auto">
          <a:xfrm>
            <a:off x="3116833" y="3790676"/>
            <a:ext cx="205603" cy="252092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" name="Rectangle 51"/>
          <p:cNvSpPr>
            <a:spLocks noChangeArrowheads="1"/>
          </p:cNvSpPr>
          <p:nvPr/>
        </p:nvSpPr>
        <p:spPr bwMode="auto">
          <a:xfrm>
            <a:off x="4519878" y="3769956"/>
            <a:ext cx="187515" cy="252092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" name="Freeform 52"/>
          <p:cNvSpPr>
            <a:spLocks/>
          </p:cNvSpPr>
          <p:nvPr/>
        </p:nvSpPr>
        <p:spPr bwMode="auto">
          <a:xfrm>
            <a:off x="3668524" y="3759596"/>
            <a:ext cx="651177" cy="310798"/>
          </a:xfrm>
          <a:custGeom>
            <a:avLst/>
            <a:gdLst>
              <a:gd name="T0" fmla="*/ 0 w 1575"/>
              <a:gd name="T1" fmla="*/ 450 h 450"/>
              <a:gd name="T2" fmla="*/ 0 w 1575"/>
              <a:gd name="T3" fmla="*/ 165 h 450"/>
              <a:gd name="T4" fmla="*/ 16 w 1575"/>
              <a:gd name="T5" fmla="*/ 165 h 450"/>
              <a:gd name="T6" fmla="*/ 16 w 1575"/>
              <a:gd name="T7" fmla="*/ 0 h 450"/>
              <a:gd name="T8" fmla="*/ 34 w 1575"/>
              <a:gd name="T9" fmla="*/ 0 h 450"/>
              <a:gd name="T10" fmla="*/ 34 w 1575"/>
              <a:gd name="T11" fmla="*/ 150 h 450"/>
              <a:gd name="T12" fmla="*/ 53 w 1575"/>
              <a:gd name="T13" fmla="*/ 150 h 450"/>
              <a:gd name="T14" fmla="*/ 53 w 1575"/>
              <a:gd name="T15" fmla="*/ 435 h 450"/>
              <a:gd name="T16" fmla="*/ 0 w 1575"/>
              <a:gd name="T17" fmla="*/ 450 h 4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75"/>
              <a:gd name="T28" fmla="*/ 0 h 450"/>
              <a:gd name="T29" fmla="*/ 1575 w 1575"/>
              <a:gd name="T30" fmla="*/ 450 h 4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75" h="450">
                <a:moveTo>
                  <a:pt x="0" y="450"/>
                </a:moveTo>
                <a:lnTo>
                  <a:pt x="0" y="165"/>
                </a:lnTo>
                <a:lnTo>
                  <a:pt x="480" y="165"/>
                </a:lnTo>
                <a:lnTo>
                  <a:pt x="495" y="0"/>
                </a:lnTo>
                <a:lnTo>
                  <a:pt x="1020" y="0"/>
                </a:lnTo>
                <a:lnTo>
                  <a:pt x="1020" y="150"/>
                </a:lnTo>
                <a:lnTo>
                  <a:pt x="1575" y="150"/>
                </a:lnTo>
                <a:lnTo>
                  <a:pt x="1575" y="435"/>
                </a:lnTo>
                <a:lnTo>
                  <a:pt x="0" y="45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" name="Rectangle 53"/>
          <p:cNvSpPr>
            <a:spLocks noChangeArrowheads="1"/>
          </p:cNvSpPr>
          <p:nvPr/>
        </p:nvSpPr>
        <p:spPr bwMode="auto">
          <a:xfrm>
            <a:off x="1128935" y="4022048"/>
            <a:ext cx="3706281" cy="477713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" name="Freeform 54"/>
          <p:cNvSpPr>
            <a:spLocks/>
          </p:cNvSpPr>
          <p:nvPr/>
        </p:nvSpPr>
        <p:spPr bwMode="auto">
          <a:xfrm>
            <a:off x="1048141" y="3773409"/>
            <a:ext cx="1507354" cy="395059"/>
          </a:xfrm>
          <a:custGeom>
            <a:avLst/>
            <a:gdLst>
              <a:gd name="T0" fmla="*/ 4 w 4285"/>
              <a:gd name="T1" fmla="*/ 31 h 812"/>
              <a:gd name="T2" fmla="*/ 4 w 4285"/>
              <a:gd name="T3" fmla="*/ 3 h 812"/>
              <a:gd name="T4" fmla="*/ 16 w 4285"/>
              <a:gd name="T5" fmla="*/ 21 h 812"/>
              <a:gd name="T6" fmla="*/ 23 w 4285"/>
              <a:gd name="T7" fmla="*/ 1 h 812"/>
              <a:gd name="T8" fmla="*/ 29 w 4285"/>
              <a:gd name="T9" fmla="*/ 16 h 812"/>
              <a:gd name="T10" fmla="*/ 29 w 4285"/>
              <a:gd name="T11" fmla="*/ 26 h 812"/>
              <a:gd name="T12" fmla="*/ 4 w 4285"/>
              <a:gd name="T13" fmla="*/ 31 h 8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85"/>
              <a:gd name="T22" fmla="*/ 0 h 812"/>
              <a:gd name="T23" fmla="*/ 4285 w 4285"/>
              <a:gd name="T24" fmla="*/ 812 h 8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85" h="812">
                <a:moveTo>
                  <a:pt x="535" y="722"/>
                </a:moveTo>
                <a:cubicBezTo>
                  <a:pt x="0" y="632"/>
                  <a:pt x="295" y="117"/>
                  <a:pt x="535" y="77"/>
                </a:cubicBezTo>
                <a:cubicBezTo>
                  <a:pt x="775" y="37"/>
                  <a:pt x="1575" y="492"/>
                  <a:pt x="1975" y="482"/>
                </a:cubicBezTo>
                <a:cubicBezTo>
                  <a:pt x="2375" y="472"/>
                  <a:pt x="2640" y="34"/>
                  <a:pt x="2935" y="17"/>
                </a:cubicBezTo>
                <a:cubicBezTo>
                  <a:pt x="3230" y="0"/>
                  <a:pt x="3610" y="277"/>
                  <a:pt x="3745" y="377"/>
                </a:cubicBezTo>
                <a:cubicBezTo>
                  <a:pt x="3880" y="477"/>
                  <a:pt x="4285" y="565"/>
                  <a:pt x="3745" y="617"/>
                </a:cubicBezTo>
                <a:cubicBezTo>
                  <a:pt x="3205" y="669"/>
                  <a:pt x="1070" y="812"/>
                  <a:pt x="535" y="722"/>
                </a:cubicBez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Rectangle 55"/>
          <p:cNvSpPr>
            <a:spLocks noChangeArrowheads="1"/>
          </p:cNvSpPr>
          <p:nvPr/>
        </p:nvSpPr>
        <p:spPr bwMode="auto">
          <a:xfrm>
            <a:off x="1126738" y="3418147"/>
            <a:ext cx="177384" cy="300924"/>
          </a:xfrm>
          <a:prstGeom prst="rect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" name="Rectangle 56"/>
          <p:cNvSpPr>
            <a:spLocks noChangeArrowheads="1"/>
          </p:cNvSpPr>
          <p:nvPr/>
        </p:nvSpPr>
        <p:spPr bwMode="auto">
          <a:xfrm>
            <a:off x="4691002" y="3429000"/>
            <a:ext cx="176663" cy="300924"/>
          </a:xfrm>
          <a:prstGeom prst="rect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" name="Text Box 57"/>
          <p:cNvSpPr txBox="1">
            <a:spLocks noChangeArrowheads="1"/>
          </p:cNvSpPr>
          <p:nvPr/>
        </p:nvSpPr>
        <p:spPr bwMode="auto">
          <a:xfrm>
            <a:off x="5259529" y="3307522"/>
            <a:ext cx="1891802" cy="54019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4769" tIns="22384" rIns="44769" bIns="22384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300" dirty="0" smtClean="0">
                <a:solidFill>
                  <a:srgbClr val="000000"/>
                </a:solidFill>
                <a:latin typeface="Arial" panose="020B0604020202020204" pitchFamily="34" charset="0"/>
              </a:rPr>
              <a:t>organosilicon </a:t>
            </a:r>
            <a:r>
              <a:rPr lang="en-US" altLang="en-US" sz="1300" dirty="0">
                <a:solidFill>
                  <a:srgbClr val="000000"/>
                </a:solidFill>
                <a:latin typeface="Arial" panose="020B0604020202020204" pitchFamily="34" charset="0"/>
              </a:rPr>
              <a:t>imprint </a:t>
            </a:r>
            <a:r>
              <a:rPr lang="en-US" altLang="en-US" sz="1300" dirty="0" smtClean="0">
                <a:solidFill>
                  <a:srgbClr val="000000"/>
                </a:solidFill>
                <a:latin typeface="Arial" panose="020B0604020202020204" pitchFamily="34" charset="0"/>
              </a:rPr>
              <a:t>after residual layer etch</a:t>
            </a:r>
            <a:endParaRPr lang="en-US" altLang="en-US" sz="13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eaLnBrk="1" hangingPunct="1"/>
            <a:endParaRPr lang="en-US" altLang="en-US" sz="1300" dirty="0"/>
          </a:p>
        </p:txBody>
      </p:sp>
      <p:sp>
        <p:nvSpPr>
          <p:cNvPr id="24" name="Rectangle 60"/>
          <p:cNvSpPr>
            <a:spLocks noChangeArrowheads="1"/>
          </p:cNvSpPr>
          <p:nvPr/>
        </p:nvSpPr>
        <p:spPr bwMode="auto">
          <a:xfrm>
            <a:off x="1247157" y="4688791"/>
            <a:ext cx="3461871" cy="427165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5" name="Group 61"/>
          <p:cNvGrpSpPr>
            <a:grpSpLocks/>
          </p:cNvGrpSpPr>
          <p:nvPr/>
        </p:nvGrpSpPr>
        <p:grpSpPr bwMode="auto">
          <a:xfrm>
            <a:off x="1048141" y="5140177"/>
            <a:ext cx="3787075" cy="639280"/>
            <a:chOff x="1220" y="8430"/>
            <a:chExt cx="6281" cy="1390"/>
          </a:xfrm>
        </p:grpSpPr>
        <p:sp>
          <p:nvSpPr>
            <p:cNvPr id="58" name="Rectangle 62"/>
            <p:cNvSpPr>
              <a:spLocks noChangeArrowheads="1"/>
            </p:cNvSpPr>
            <p:nvPr/>
          </p:nvSpPr>
          <p:spPr bwMode="auto">
            <a:xfrm>
              <a:off x="4327" y="8460"/>
              <a:ext cx="191" cy="365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9" name="Rectangle 63"/>
            <p:cNvSpPr>
              <a:spLocks noChangeArrowheads="1"/>
            </p:cNvSpPr>
            <p:nvPr/>
          </p:nvSpPr>
          <p:spPr bwMode="auto">
            <a:xfrm>
              <a:off x="4651" y="8475"/>
              <a:ext cx="341" cy="365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" name="Rectangle 64"/>
            <p:cNvSpPr>
              <a:spLocks noChangeArrowheads="1"/>
            </p:cNvSpPr>
            <p:nvPr/>
          </p:nvSpPr>
          <p:spPr bwMode="auto">
            <a:xfrm>
              <a:off x="6978" y="8445"/>
              <a:ext cx="311" cy="365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auto">
            <a:xfrm>
              <a:off x="5566" y="8430"/>
              <a:ext cx="1080" cy="450"/>
            </a:xfrm>
            <a:custGeom>
              <a:avLst/>
              <a:gdLst>
                <a:gd name="T0" fmla="*/ 0 w 1575"/>
                <a:gd name="T1" fmla="*/ 450 h 450"/>
                <a:gd name="T2" fmla="*/ 0 w 1575"/>
                <a:gd name="T3" fmla="*/ 165 h 450"/>
                <a:gd name="T4" fmla="*/ 16 w 1575"/>
                <a:gd name="T5" fmla="*/ 165 h 450"/>
                <a:gd name="T6" fmla="*/ 16 w 1575"/>
                <a:gd name="T7" fmla="*/ 0 h 450"/>
                <a:gd name="T8" fmla="*/ 34 w 1575"/>
                <a:gd name="T9" fmla="*/ 0 h 450"/>
                <a:gd name="T10" fmla="*/ 34 w 1575"/>
                <a:gd name="T11" fmla="*/ 150 h 450"/>
                <a:gd name="T12" fmla="*/ 53 w 1575"/>
                <a:gd name="T13" fmla="*/ 150 h 450"/>
                <a:gd name="T14" fmla="*/ 53 w 1575"/>
                <a:gd name="T15" fmla="*/ 435 h 450"/>
                <a:gd name="T16" fmla="*/ 0 w 1575"/>
                <a:gd name="T17" fmla="*/ 450 h 4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75"/>
                <a:gd name="T28" fmla="*/ 0 h 450"/>
                <a:gd name="T29" fmla="*/ 1575 w 1575"/>
                <a:gd name="T30" fmla="*/ 450 h 4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75" h="450">
                  <a:moveTo>
                    <a:pt x="0" y="450"/>
                  </a:moveTo>
                  <a:lnTo>
                    <a:pt x="0" y="165"/>
                  </a:lnTo>
                  <a:lnTo>
                    <a:pt x="480" y="165"/>
                  </a:lnTo>
                  <a:lnTo>
                    <a:pt x="495" y="0"/>
                  </a:lnTo>
                  <a:lnTo>
                    <a:pt x="1020" y="0"/>
                  </a:lnTo>
                  <a:lnTo>
                    <a:pt x="1020" y="150"/>
                  </a:lnTo>
                  <a:lnTo>
                    <a:pt x="1575" y="150"/>
                  </a:lnTo>
                  <a:lnTo>
                    <a:pt x="1575" y="435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Rectangle 66"/>
            <p:cNvSpPr>
              <a:spLocks noChangeArrowheads="1"/>
            </p:cNvSpPr>
            <p:nvPr/>
          </p:nvSpPr>
          <p:spPr bwMode="auto">
            <a:xfrm>
              <a:off x="1354" y="8810"/>
              <a:ext cx="6147" cy="101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auto">
            <a:xfrm>
              <a:off x="1220" y="8450"/>
              <a:ext cx="2500" cy="572"/>
            </a:xfrm>
            <a:custGeom>
              <a:avLst/>
              <a:gdLst>
                <a:gd name="T0" fmla="*/ 4 w 4285"/>
                <a:gd name="T1" fmla="*/ 31 h 812"/>
                <a:gd name="T2" fmla="*/ 4 w 4285"/>
                <a:gd name="T3" fmla="*/ 3 h 812"/>
                <a:gd name="T4" fmla="*/ 16 w 4285"/>
                <a:gd name="T5" fmla="*/ 21 h 812"/>
                <a:gd name="T6" fmla="*/ 23 w 4285"/>
                <a:gd name="T7" fmla="*/ 1 h 812"/>
                <a:gd name="T8" fmla="*/ 29 w 4285"/>
                <a:gd name="T9" fmla="*/ 16 h 812"/>
                <a:gd name="T10" fmla="*/ 29 w 4285"/>
                <a:gd name="T11" fmla="*/ 26 h 812"/>
                <a:gd name="T12" fmla="*/ 4 w 4285"/>
                <a:gd name="T13" fmla="*/ 31 h 8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85"/>
                <a:gd name="T22" fmla="*/ 0 h 812"/>
                <a:gd name="T23" fmla="*/ 4285 w 4285"/>
                <a:gd name="T24" fmla="*/ 812 h 8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85" h="812">
                  <a:moveTo>
                    <a:pt x="535" y="722"/>
                  </a:moveTo>
                  <a:cubicBezTo>
                    <a:pt x="0" y="632"/>
                    <a:pt x="295" y="117"/>
                    <a:pt x="535" y="77"/>
                  </a:cubicBezTo>
                  <a:cubicBezTo>
                    <a:pt x="775" y="37"/>
                    <a:pt x="1575" y="492"/>
                    <a:pt x="1975" y="482"/>
                  </a:cubicBezTo>
                  <a:cubicBezTo>
                    <a:pt x="2375" y="472"/>
                    <a:pt x="2640" y="34"/>
                    <a:pt x="2935" y="17"/>
                  </a:cubicBezTo>
                  <a:cubicBezTo>
                    <a:pt x="3230" y="0"/>
                    <a:pt x="3610" y="277"/>
                    <a:pt x="3745" y="377"/>
                  </a:cubicBezTo>
                  <a:cubicBezTo>
                    <a:pt x="3880" y="477"/>
                    <a:pt x="4285" y="565"/>
                    <a:pt x="3745" y="617"/>
                  </a:cubicBezTo>
                  <a:cubicBezTo>
                    <a:pt x="3205" y="669"/>
                    <a:pt x="1070" y="812"/>
                    <a:pt x="535" y="722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Rectangle 68"/>
          <p:cNvSpPr>
            <a:spLocks noChangeArrowheads="1"/>
          </p:cNvSpPr>
          <p:nvPr/>
        </p:nvSpPr>
        <p:spPr bwMode="auto">
          <a:xfrm>
            <a:off x="1126738" y="4885492"/>
            <a:ext cx="3723621" cy="535058"/>
          </a:xfrm>
          <a:prstGeom prst="rect">
            <a:avLst/>
          </a:prstGeom>
          <a:solidFill>
            <a:srgbClr val="FFCC66"/>
          </a:solidFill>
          <a:ln w="12700">
            <a:solidFill>
              <a:srgbClr val="FFCC66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" name="Rectangle 69"/>
          <p:cNvSpPr>
            <a:spLocks noChangeArrowheads="1"/>
          </p:cNvSpPr>
          <p:nvPr/>
        </p:nvSpPr>
        <p:spPr bwMode="auto">
          <a:xfrm>
            <a:off x="1106548" y="4832647"/>
            <a:ext cx="3767606" cy="64589"/>
          </a:xfrm>
          <a:prstGeom prst="rect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" name="Rectangle 70"/>
          <p:cNvSpPr>
            <a:spLocks noChangeArrowheads="1"/>
          </p:cNvSpPr>
          <p:nvPr/>
        </p:nvSpPr>
        <p:spPr bwMode="auto">
          <a:xfrm>
            <a:off x="1106548" y="4654294"/>
            <a:ext cx="3781307" cy="1834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9" name="Group 71"/>
          <p:cNvGrpSpPr>
            <a:grpSpLocks/>
          </p:cNvGrpSpPr>
          <p:nvPr/>
        </p:nvGrpSpPr>
        <p:grpSpPr bwMode="auto">
          <a:xfrm>
            <a:off x="1283932" y="4817234"/>
            <a:ext cx="3420770" cy="617261"/>
            <a:chOff x="1200" y="2688"/>
            <a:chExt cx="2779" cy="395"/>
          </a:xfrm>
        </p:grpSpPr>
        <p:sp>
          <p:nvSpPr>
            <p:cNvPr id="53" name="Rectangle 72"/>
            <p:cNvSpPr>
              <a:spLocks noChangeArrowheads="1"/>
            </p:cNvSpPr>
            <p:nvPr/>
          </p:nvSpPr>
          <p:spPr bwMode="auto">
            <a:xfrm>
              <a:off x="1200" y="2688"/>
              <a:ext cx="96" cy="3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4" name="Rectangle 73"/>
            <p:cNvSpPr>
              <a:spLocks noChangeArrowheads="1"/>
            </p:cNvSpPr>
            <p:nvPr/>
          </p:nvSpPr>
          <p:spPr bwMode="auto">
            <a:xfrm>
              <a:off x="1536" y="2688"/>
              <a:ext cx="240" cy="3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5" name="Rectangle 74"/>
            <p:cNvSpPr>
              <a:spLocks noChangeArrowheads="1"/>
            </p:cNvSpPr>
            <p:nvPr/>
          </p:nvSpPr>
          <p:spPr bwMode="auto">
            <a:xfrm>
              <a:off x="2053" y="2688"/>
              <a:ext cx="1067" cy="3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6" name="Rectangle 75"/>
            <p:cNvSpPr>
              <a:spLocks noChangeArrowheads="1"/>
            </p:cNvSpPr>
            <p:nvPr/>
          </p:nvSpPr>
          <p:spPr bwMode="auto">
            <a:xfrm>
              <a:off x="3401" y="2699"/>
              <a:ext cx="240" cy="3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7" name="Rectangle 76"/>
            <p:cNvSpPr>
              <a:spLocks noChangeArrowheads="1"/>
            </p:cNvSpPr>
            <p:nvPr/>
          </p:nvSpPr>
          <p:spPr bwMode="auto">
            <a:xfrm>
              <a:off x="3840" y="2688"/>
              <a:ext cx="139" cy="3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0" name="Text Box 77"/>
          <p:cNvSpPr txBox="1">
            <a:spLocks noChangeArrowheads="1"/>
          </p:cNvSpPr>
          <p:nvPr/>
        </p:nvSpPr>
        <p:spPr bwMode="auto">
          <a:xfrm>
            <a:off x="5124366" y="5250271"/>
            <a:ext cx="2244700" cy="54092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4769" tIns="22384" rIns="44769" bIns="22384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300">
                <a:solidFill>
                  <a:srgbClr val="000000"/>
                </a:solidFill>
                <a:latin typeface="Arial" panose="020B0604020202020204" pitchFamily="34" charset="0"/>
              </a:rPr>
              <a:t>High aspect ratio pattern</a:t>
            </a:r>
          </a:p>
          <a:p>
            <a:pPr algn="l" eaLnBrk="1" hangingPunct="1"/>
            <a:r>
              <a:rPr lang="en-US" altLang="en-US" sz="1300">
                <a:solidFill>
                  <a:srgbClr val="000000"/>
                </a:solidFill>
                <a:latin typeface="Arial" panose="020B0604020202020204" pitchFamily="34" charset="0"/>
              </a:rPr>
              <a:t>after selective etch</a:t>
            </a:r>
            <a:endParaRPr lang="en-US" altLang="en-US" sz="1300"/>
          </a:p>
        </p:txBody>
      </p:sp>
      <p:sp>
        <p:nvSpPr>
          <p:cNvPr id="31" name="Line 78"/>
          <p:cNvSpPr>
            <a:spLocks noChangeShapeType="1"/>
          </p:cNvSpPr>
          <p:nvPr/>
        </p:nvSpPr>
        <p:spPr bwMode="auto">
          <a:xfrm flipH="1" flipV="1">
            <a:off x="4710471" y="5258344"/>
            <a:ext cx="400195" cy="11229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79"/>
          <p:cNvSpPr>
            <a:spLocks noChangeShapeType="1"/>
          </p:cNvSpPr>
          <p:nvPr/>
        </p:nvSpPr>
        <p:spPr bwMode="auto">
          <a:xfrm flipH="1">
            <a:off x="4755898" y="4769526"/>
            <a:ext cx="413896" cy="5945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Text Box 80"/>
          <p:cNvSpPr txBox="1">
            <a:spLocks noChangeArrowheads="1"/>
          </p:cNvSpPr>
          <p:nvPr/>
        </p:nvSpPr>
        <p:spPr bwMode="auto">
          <a:xfrm>
            <a:off x="5151046" y="4648423"/>
            <a:ext cx="2149102" cy="46753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4769" tIns="22384" rIns="44769" bIns="22384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300" dirty="0">
                <a:solidFill>
                  <a:srgbClr val="000000"/>
                </a:solidFill>
                <a:latin typeface="Arial" panose="020B0604020202020204" pitchFamily="34" charset="0"/>
              </a:rPr>
              <a:t>Selective O</a:t>
            </a:r>
            <a:r>
              <a:rPr lang="en-US" altLang="en-US" sz="13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3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300" dirty="0" smtClean="0">
                <a:solidFill>
                  <a:srgbClr val="000000"/>
                </a:solidFill>
                <a:latin typeface="Arial" panose="020B0604020202020204" pitchFamily="34" charset="0"/>
              </a:rPr>
              <a:t>RIE does not</a:t>
            </a:r>
          </a:p>
          <a:p>
            <a:pPr algn="l" eaLnBrk="1" hangingPunct="1"/>
            <a:r>
              <a:rPr lang="en-US" altLang="en-US" sz="1300" dirty="0" smtClean="0">
                <a:solidFill>
                  <a:srgbClr val="000000"/>
                </a:solidFill>
                <a:latin typeface="Arial" panose="020B0604020202020204" pitchFamily="34" charset="0"/>
              </a:rPr>
              <a:t>Etch organosilicon material </a:t>
            </a:r>
            <a:endParaRPr lang="en-US" altLang="en-US" sz="13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4" name="Text Box 81"/>
          <p:cNvSpPr txBox="1">
            <a:spLocks noChangeArrowheads="1"/>
          </p:cNvSpPr>
          <p:nvPr/>
        </p:nvSpPr>
        <p:spPr bwMode="auto">
          <a:xfrm>
            <a:off x="2402264" y="2642406"/>
            <a:ext cx="1225824" cy="28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179" tIns="31090" rIns="62179" bIns="31090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300" b="1" dirty="0">
                <a:solidFill>
                  <a:srgbClr val="E79D13"/>
                </a:solidFill>
                <a:latin typeface="Arial" panose="020B0604020202020204" pitchFamily="34" charset="0"/>
              </a:rPr>
              <a:t>SUBSTRATE</a:t>
            </a:r>
            <a:endParaRPr lang="en-US" altLang="en-US" sz="1300" dirty="0"/>
          </a:p>
        </p:txBody>
      </p:sp>
      <p:sp>
        <p:nvSpPr>
          <p:cNvPr id="35" name="Text Box 82"/>
          <p:cNvSpPr txBox="1">
            <a:spLocks noChangeArrowheads="1"/>
          </p:cNvSpPr>
          <p:nvPr/>
        </p:nvSpPr>
        <p:spPr bwMode="auto">
          <a:xfrm>
            <a:off x="2380684" y="4047309"/>
            <a:ext cx="1225824" cy="28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179" tIns="31090" rIns="62179" bIns="31090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300" b="1">
                <a:solidFill>
                  <a:srgbClr val="E79D13"/>
                </a:solidFill>
                <a:latin typeface="Arial" panose="020B0604020202020204" pitchFamily="34" charset="0"/>
              </a:rPr>
              <a:t>SUBSTRATE</a:t>
            </a:r>
            <a:endParaRPr lang="en-US" altLang="en-US" sz="1300"/>
          </a:p>
        </p:txBody>
      </p:sp>
      <p:sp>
        <p:nvSpPr>
          <p:cNvPr id="36" name="Text Box 83"/>
          <p:cNvSpPr txBox="1">
            <a:spLocks noChangeArrowheads="1"/>
          </p:cNvSpPr>
          <p:nvPr/>
        </p:nvSpPr>
        <p:spPr bwMode="auto">
          <a:xfrm>
            <a:off x="2379963" y="5438899"/>
            <a:ext cx="1225103" cy="28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179" tIns="31090" rIns="62179" bIns="31090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300" b="1">
                <a:solidFill>
                  <a:srgbClr val="E79D13"/>
                </a:solidFill>
                <a:latin typeface="Arial" panose="020B0604020202020204" pitchFamily="34" charset="0"/>
              </a:rPr>
              <a:t>SUBSTRATE</a:t>
            </a:r>
            <a:endParaRPr lang="en-US" altLang="en-US" sz="1300"/>
          </a:p>
        </p:txBody>
      </p:sp>
      <p:sp>
        <p:nvSpPr>
          <p:cNvPr id="43" name="Line 94"/>
          <p:cNvSpPr>
            <a:spLocks noChangeShapeType="1"/>
          </p:cNvSpPr>
          <p:nvPr/>
        </p:nvSpPr>
        <p:spPr bwMode="auto">
          <a:xfrm flipH="1" flipV="1">
            <a:off x="4843636" y="2417300"/>
            <a:ext cx="267030" cy="14382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Rectangle 95"/>
          <p:cNvSpPr>
            <a:spLocks noChangeArrowheads="1"/>
          </p:cNvSpPr>
          <p:nvPr/>
        </p:nvSpPr>
        <p:spPr bwMode="auto">
          <a:xfrm>
            <a:off x="1133703" y="3600753"/>
            <a:ext cx="3716656" cy="463153"/>
          </a:xfrm>
          <a:prstGeom prst="rect">
            <a:avLst/>
          </a:prstGeom>
          <a:solidFill>
            <a:srgbClr val="FFCC66"/>
          </a:solidFill>
          <a:ln w="12700">
            <a:solidFill>
              <a:srgbClr val="FFCC66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" name="Line 96"/>
          <p:cNvSpPr>
            <a:spLocks noChangeShapeType="1"/>
          </p:cNvSpPr>
          <p:nvPr/>
        </p:nvSpPr>
        <p:spPr bwMode="auto">
          <a:xfrm flipH="1" flipV="1">
            <a:off x="4791364" y="3493817"/>
            <a:ext cx="454276" cy="10055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Rectangle 99"/>
          <p:cNvSpPr>
            <a:spLocks noChangeArrowheads="1"/>
          </p:cNvSpPr>
          <p:nvPr/>
        </p:nvSpPr>
        <p:spPr bwMode="auto">
          <a:xfrm>
            <a:off x="1133702" y="2922236"/>
            <a:ext cx="3785633" cy="42767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1" name="Line 94"/>
          <p:cNvSpPr>
            <a:spLocks noChangeShapeType="1"/>
          </p:cNvSpPr>
          <p:nvPr/>
        </p:nvSpPr>
        <p:spPr bwMode="auto">
          <a:xfrm flipH="1">
            <a:off x="4835216" y="1886354"/>
            <a:ext cx="367050" cy="2138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484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algn="ctr"/>
            <a:r>
              <a:rPr lang="en-US" dirty="0" smtClean="0"/>
              <a:t>Early imprint results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915" y="1258636"/>
            <a:ext cx="6200169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01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483309" y="1098062"/>
            <a:ext cx="5850355" cy="609600"/>
          </a:xfrm>
        </p:spPr>
        <p:txBody>
          <a:bodyPr/>
          <a:lstStyle/>
          <a:p>
            <a:pPr algn="ctr"/>
            <a:r>
              <a:rPr lang="en-US" dirty="0" smtClean="0"/>
              <a:t>Imprint  Resist Formulation</a:t>
            </a:r>
            <a:br>
              <a:rPr lang="en-US" dirty="0" smtClean="0"/>
            </a:br>
            <a:r>
              <a:rPr lang="en-US" sz="2400" dirty="0" smtClean="0"/>
              <a:t>a System Problem 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3124200"/>
            <a:ext cx="3698876" cy="1600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ebdings" pitchFamily="18" charset="2"/>
              <a:buChar char="4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ebdings" pitchFamily="18" charset="2"/>
              <a:buChar char="4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ebdings" pitchFamily="18" charset="2"/>
              <a:buChar char="4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ebdings" pitchFamily="18" charset="2"/>
              <a:buChar char="4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ebdings" pitchFamily="18" charset="2"/>
              <a:buChar char="4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ebdings" pitchFamily="18" charset="2"/>
              <a:buChar char="4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ebdings" pitchFamily="18" charset="2"/>
              <a:buChar char="4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1600" kern="0" dirty="0" smtClean="0">
                <a:solidFill>
                  <a:srgbClr val="2A54A8"/>
                </a:solidFill>
              </a:rPr>
              <a:t>		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600" kern="0" dirty="0" smtClean="0">
                <a:solidFill>
                  <a:srgbClr val="2A54A8"/>
                </a:solidFill>
              </a:rPr>
              <a:t>	Release layer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600" kern="0" dirty="0" smtClean="0">
                <a:solidFill>
                  <a:srgbClr val="2A54A8"/>
                </a:solidFill>
              </a:rPr>
              <a:t>	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600" kern="0" dirty="0" smtClean="0">
                <a:solidFill>
                  <a:srgbClr val="2A54A8"/>
                </a:solidFill>
              </a:rPr>
              <a:t>	  Adhesion layer: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600" kern="0" dirty="0" smtClean="0">
                <a:solidFill>
                  <a:srgbClr val="2A54A8"/>
                </a:solidFill>
              </a:rPr>
              <a:t>	(covalent bonding with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600" kern="0" dirty="0" smtClean="0">
                <a:solidFill>
                  <a:srgbClr val="2A54A8"/>
                </a:solidFill>
              </a:rPr>
              <a:t>	resist during UV cure)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1600" kern="0" dirty="0" smtClean="0">
              <a:solidFill>
                <a:srgbClr val="2A54A8"/>
              </a:solidFill>
            </a:endParaRPr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 flipV="1">
            <a:off x="1676400" y="3348038"/>
            <a:ext cx="1325563" cy="9390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15"/>
          <p:cNvSpPr>
            <a:spLocks noChangeShapeType="1"/>
          </p:cNvSpPr>
          <p:nvPr/>
        </p:nvSpPr>
        <p:spPr bwMode="auto">
          <a:xfrm flipV="1">
            <a:off x="2590800" y="4183796"/>
            <a:ext cx="451837" cy="8340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16"/>
          <p:cNvSpPr>
            <a:spLocks noChangeShapeType="1"/>
          </p:cNvSpPr>
          <p:nvPr/>
        </p:nvSpPr>
        <p:spPr bwMode="auto">
          <a:xfrm flipH="1" flipV="1">
            <a:off x="5883275" y="4038600"/>
            <a:ext cx="862013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3059113" y="2971800"/>
            <a:ext cx="2790825" cy="1905000"/>
            <a:chOff x="4572000" y="1143000"/>
            <a:chExt cx="1933575" cy="990600"/>
          </a:xfrm>
        </p:grpSpPr>
        <p:grpSp>
          <p:nvGrpSpPr>
            <p:cNvPr id="8" name="Group 4"/>
            <p:cNvGrpSpPr>
              <a:grpSpLocks/>
            </p:cNvGrpSpPr>
            <p:nvPr/>
          </p:nvGrpSpPr>
          <p:grpSpPr bwMode="auto">
            <a:xfrm>
              <a:off x="4572000" y="1295400"/>
              <a:ext cx="1911350" cy="101600"/>
              <a:chOff x="3066" y="1628"/>
              <a:chExt cx="1204" cy="64"/>
            </a:xfrm>
          </p:grpSpPr>
          <p:sp>
            <p:nvSpPr>
              <p:cNvPr id="14" name="Freeform 5"/>
              <p:cNvSpPr>
                <a:spLocks/>
              </p:cNvSpPr>
              <p:nvPr/>
            </p:nvSpPr>
            <p:spPr bwMode="auto">
              <a:xfrm>
                <a:off x="3105" y="1628"/>
                <a:ext cx="1119" cy="64"/>
              </a:xfrm>
              <a:custGeom>
                <a:avLst/>
                <a:gdLst>
                  <a:gd name="T0" fmla="*/ 0 w 1119"/>
                  <a:gd name="T1" fmla="*/ 61 h 64"/>
                  <a:gd name="T2" fmla="*/ 139 w 1119"/>
                  <a:gd name="T3" fmla="*/ 62 h 64"/>
                  <a:gd name="T4" fmla="*/ 137 w 1119"/>
                  <a:gd name="T5" fmla="*/ 6 h 64"/>
                  <a:gd name="T6" fmla="*/ 190 w 1119"/>
                  <a:gd name="T7" fmla="*/ 3 h 64"/>
                  <a:gd name="T8" fmla="*/ 190 w 1119"/>
                  <a:gd name="T9" fmla="*/ 61 h 64"/>
                  <a:gd name="T10" fmla="*/ 323 w 1119"/>
                  <a:gd name="T11" fmla="*/ 61 h 64"/>
                  <a:gd name="T12" fmla="*/ 323 w 1119"/>
                  <a:gd name="T13" fmla="*/ 3 h 64"/>
                  <a:gd name="T14" fmla="*/ 379 w 1119"/>
                  <a:gd name="T15" fmla="*/ 3 h 64"/>
                  <a:gd name="T16" fmla="*/ 379 w 1119"/>
                  <a:gd name="T17" fmla="*/ 61 h 64"/>
                  <a:gd name="T18" fmla="*/ 513 w 1119"/>
                  <a:gd name="T19" fmla="*/ 61 h 64"/>
                  <a:gd name="T20" fmla="*/ 513 w 1119"/>
                  <a:gd name="T21" fmla="*/ 3 h 64"/>
                  <a:gd name="T22" fmla="*/ 588 w 1119"/>
                  <a:gd name="T23" fmla="*/ 3 h 64"/>
                  <a:gd name="T24" fmla="*/ 588 w 1119"/>
                  <a:gd name="T25" fmla="*/ 61 h 64"/>
                  <a:gd name="T26" fmla="*/ 713 w 1119"/>
                  <a:gd name="T27" fmla="*/ 64 h 64"/>
                  <a:gd name="T28" fmla="*/ 713 w 1119"/>
                  <a:gd name="T29" fmla="*/ 0 h 64"/>
                  <a:gd name="T30" fmla="*/ 777 w 1119"/>
                  <a:gd name="T31" fmla="*/ 3 h 64"/>
                  <a:gd name="T32" fmla="*/ 777 w 1119"/>
                  <a:gd name="T33" fmla="*/ 61 h 64"/>
                  <a:gd name="T34" fmla="*/ 911 w 1119"/>
                  <a:gd name="T35" fmla="*/ 61 h 64"/>
                  <a:gd name="T36" fmla="*/ 911 w 1119"/>
                  <a:gd name="T37" fmla="*/ 3 h 64"/>
                  <a:gd name="T38" fmla="*/ 967 w 1119"/>
                  <a:gd name="T39" fmla="*/ 3 h 64"/>
                  <a:gd name="T40" fmla="*/ 967 w 1119"/>
                  <a:gd name="T41" fmla="*/ 61 h 64"/>
                  <a:gd name="T42" fmla="*/ 1119 w 1119"/>
                  <a:gd name="T43" fmla="*/ 61 h 6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19"/>
                  <a:gd name="T67" fmla="*/ 0 h 64"/>
                  <a:gd name="T68" fmla="*/ 1119 w 1119"/>
                  <a:gd name="T69" fmla="*/ 64 h 6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19" h="64">
                    <a:moveTo>
                      <a:pt x="0" y="61"/>
                    </a:moveTo>
                    <a:lnTo>
                      <a:pt x="139" y="62"/>
                    </a:lnTo>
                    <a:lnTo>
                      <a:pt x="137" y="6"/>
                    </a:lnTo>
                    <a:lnTo>
                      <a:pt x="190" y="3"/>
                    </a:lnTo>
                    <a:lnTo>
                      <a:pt x="190" y="61"/>
                    </a:lnTo>
                    <a:lnTo>
                      <a:pt x="323" y="61"/>
                    </a:lnTo>
                    <a:lnTo>
                      <a:pt x="323" y="3"/>
                    </a:lnTo>
                    <a:lnTo>
                      <a:pt x="379" y="3"/>
                    </a:lnTo>
                    <a:lnTo>
                      <a:pt x="379" y="61"/>
                    </a:lnTo>
                    <a:lnTo>
                      <a:pt x="513" y="61"/>
                    </a:lnTo>
                    <a:lnTo>
                      <a:pt x="513" y="3"/>
                    </a:lnTo>
                    <a:lnTo>
                      <a:pt x="588" y="3"/>
                    </a:lnTo>
                    <a:lnTo>
                      <a:pt x="588" y="61"/>
                    </a:lnTo>
                    <a:lnTo>
                      <a:pt x="713" y="64"/>
                    </a:lnTo>
                    <a:lnTo>
                      <a:pt x="713" y="0"/>
                    </a:lnTo>
                    <a:lnTo>
                      <a:pt x="777" y="3"/>
                    </a:lnTo>
                    <a:lnTo>
                      <a:pt x="777" y="61"/>
                    </a:lnTo>
                    <a:lnTo>
                      <a:pt x="911" y="61"/>
                    </a:lnTo>
                    <a:lnTo>
                      <a:pt x="911" y="3"/>
                    </a:lnTo>
                    <a:lnTo>
                      <a:pt x="967" y="3"/>
                    </a:lnTo>
                    <a:lnTo>
                      <a:pt x="967" y="61"/>
                    </a:lnTo>
                    <a:lnTo>
                      <a:pt x="1119" y="61"/>
                    </a:lnTo>
                  </a:path>
                </a:pathLst>
              </a:custGeom>
              <a:noFill/>
              <a:ln w="38100" cap="flat" cmpd="sng">
                <a:solidFill>
                  <a:srgbClr val="98CBFF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6"/>
              <p:cNvSpPr>
                <a:spLocks/>
              </p:cNvSpPr>
              <p:nvPr/>
            </p:nvSpPr>
            <p:spPr bwMode="auto">
              <a:xfrm>
                <a:off x="3066" y="1632"/>
                <a:ext cx="50" cy="60"/>
              </a:xfrm>
              <a:custGeom>
                <a:avLst/>
                <a:gdLst>
                  <a:gd name="T0" fmla="*/ 50 w 50"/>
                  <a:gd name="T1" fmla="*/ 60 h 60"/>
                  <a:gd name="T2" fmla="*/ 50 w 50"/>
                  <a:gd name="T3" fmla="*/ 0 h 60"/>
                  <a:gd name="T4" fmla="*/ 0 w 50"/>
                  <a:gd name="T5" fmla="*/ 4 h 60"/>
                  <a:gd name="T6" fmla="*/ 0 60000 65536"/>
                  <a:gd name="T7" fmla="*/ 0 60000 65536"/>
                  <a:gd name="T8" fmla="*/ 0 60000 65536"/>
                  <a:gd name="T9" fmla="*/ 0 w 50"/>
                  <a:gd name="T10" fmla="*/ 0 h 60"/>
                  <a:gd name="T11" fmla="*/ 50 w 50"/>
                  <a:gd name="T12" fmla="*/ 60 h 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" h="60">
                    <a:moveTo>
                      <a:pt x="50" y="60"/>
                    </a:moveTo>
                    <a:lnTo>
                      <a:pt x="50" y="0"/>
                    </a:lnTo>
                    <a:lnTo>
                      <a:pt x="0" y="4"/>
                    </a:lnTo>
                  </a:path>
                </a:pathLst>
              </a:custGeom>
              <a:noFill/>
              <a:ln w="38100" cap="flat" cmpd="sng">
                <a:solidFill>
                  <a:srgbClr val="98CBFF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7"/>
              <p:cNvSpPr>
                <a:spLocks/>
              </p:cNvSpPr>
              <p:nvPr/>
            </p:nvSpPr>
            <p:spPr bwMode="auto">
              <a:xfrm>
                <a:off x="4214" y="1632"/>
                <a:ext cx="56" cy="54"/>
              </a:xfrm>
              <a:custGeom>
                <a:avLst/>
                <a:gdLst>
                  <a:gd name="T0" fmla="*/ 0 w 56"/>
                  <a:gd name="T1" fmla="*/ 54 h 54"/>
                  <a:gd name="T2" fmla="*/ 2 w 56"/>
                  <a:gd name="T3" fmla="*/ 34 h 54"/>
                  <a:gd name="T4" fmla="*/ 6 w 56"/>
                  <a:gd name="T5" fmla="*/ 0 h 54"/>
                  <a:gd name="T6" fmla="*/ 56 w 56"/>
                  <a:gd name="T7" fmla="*/ 0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54"/>
                  <a:gd name="T14" fmla="*/ 56 w 56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54">
                    <a:moveTo>
                      <a:pt x="0" y="54"/>
                    </a:moveTo>
                    <a:cubicBezTo>
                      <a:pt x="1" y="47"/>
                      <a:pt x="2" y="34"/>
                      <a:pt x="2" y="34"/>
                    </a:cubicBezTo>
                    <a:lnTo>
                      <a:pt x="6" y="0"/>
                    </a:lnTo>
                    <a:lnTo>
                      <a:pt x="56" y="0"/>
                    </a:lnTo>
                  </a:path>
                </a:pathLst>
              </a:custGeom>
              <a:noFill/>
              <a:ln w="38100" cap="flat" cmpd="sng">
                <a:solidFill>
                  <a:srgbClr val="98CBFF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4586288" y="1638300"/>
              <a:ext cx="1919287" cy="214313"/>
            </a:xfrm>
            <a:custGeom>
              <a:avLst/>
              <a:gdLst>
                <a:gd name="T0" fmla="*/ 2147483647 w 378"/>
                <a:gd name="T1" fmla="*/ 2147483647 h 48"/>
                <a:gd name="T2" fmla="*/ 2147483647 w 378"/>
                <a:gd name="T3" fmla="*/ 2147483647 h 48"/>
                <a:gd name="T4" fmla="*/ 2147483647 w 378"/>
                <a:gd name="T5" fmla="*/ 2147483647 h 48"/>
                <a:gd name="T6" fmla="*/ 2147483647 w 378"/>
                <a:gd name="T7" fmla="*/ 2147483647 h 48"/>
                <a:gd name="T8" fmla="*/ 2147483647 w 378"/>
                <a:gd name="T9" fmla="*/ 0 h 48"/>
                <a:gd name="T10" fmla="*/ 2147483647 w 378"/>
                <a:gd name="T11" fmla="*/ 0 h 48"/>
                <a:gd name="T12" fmla="*/ 2147483647 w 378"/>
                <a:gd name="T13" fmla="*/ 0 h 48"/>
                <a:gd name="T14" fmla="*/ 2147483647 w 378"/>
                <a:gd name="T15" fmla="*/ 2147483647 h 48"/>
                <a:gd name="T16" fmla="*/ 2147483647 w 378"/>
                <a:gd name="T17" fmla="*/ 2147483647 h 48"/>
                <a:gd name="T18" fmla="*/ 2147483647 w 378"/>
                <a:gd name="T19" fmla="*/ 2147483647 h 48"/>
                <a:gd name="T20" fmla="*/ 2147483647 w 378"/>
                <a:gd name="T21" fmla="*/ 2147483647 h 48"/>
                <a:gd name="T22" fmla="*/ 2147483647 w 378"/>
                <a:gd name="T23" fmla="*/ 2147483647 h 48"/>
                <a:gd name="T24" fmla="*/ 2147483647 w 378"/>
                <a:gd name="T25" fmla="*/ 2147483647 h 48"/>
                <a:gd name="T26" fmla="*/ 2147483647 w 378"/>
                <a:gd name="T27" fmla="*/ 0 h 48"/>
                <a:gd name="T28" fmla="*/ 2147483647 w 378"/>
                <a:gd name="T29" fmla="*/ 0 h 48"/>
                <a:gd name="T30" fmla="*/ 2147483647 w 378"/>
                <a:gd name="T31" fmla="*/ 0 h 48"/>
                <a:gd name="T32" fmla="*/ 2147483647 w 378"/>
                <a:gd name="T33" fmla="*/ 2147483647 h 48"/>
                <a:gd name="T34" fmla="*/ 2147483647 w 378"/>
                <a:gd name="T35" fmla="*/ 2147483647 h 48"/>
                <a:gd name="T36" fmla="*/ 2147483647 w 378"/>
                <a:gd name="T37" fmla="*/ 2147483647 h 48"/>
                <a:gd name="T38" fmla="*/ 2147483647 w 378"/>
                <a:gd name="T39" fmla="*/ 2147483647 h 48"/>
                <a:gd name="T40" fmla="*/ 2147483647 w 378"/>
                <a:gd name="T41" fmla="*/ 2147483647 h 48"/>
                <a:gd name="T42" fmla="*/ 2147483647 w 378"/>
                <a:gd name="T43" fmla="*/ 2147483647 h 48"/>
                <a:gd name="T44" fmla="*/ 2147483647 w 378"/>
                <a:gd name="T45" fmla="*/ 0 h 48"/>
                <a:gd name="T46" fmla="*/ 2147483647 w 378"/>
                <a:gd name="T47" fmla="*/ 0 h 48"/>
                <a:gd name="T48" fmla="*/ 2147483647 w 378"/>
                <a:gd name="T49" fmla="*/ 0 h 48"/>
                <a:gd name="T50" fmla="*/ 2147483647 w 378"/>
                <a:gd name="T51" fmla="*/ 2147483647 h 48"/>
                <a:gd name="T52" fmla="*/ 2147483647 w 378"/>
                <a:gd name="T53" fmla="*/ 2147483647 h 48"/>
                <a:gd name="T54" fmla="*/ 2147483647 w 378"/>
                <a:gd name="T55" fmla="*/ 2147483647 h 48"/>
                <a:gd name="T56" fmla="*/ 2147483647 w 378"/>
                <a:gd name="T57" fmla="*/ 2147483647 h 48"/>
                <a:gd name="T58" fmla="*/ 2147483647 w 378"/>
                <a:gd name="T59" fmla="*/ 2147483647 h 48"/>
                <a:gd name="T60" fmla="*/ 2147483647 w 378"/>
                <a:gd name="T61" fmla="*/ 2147483647 h 48"/>
                <a:gd name="T62" fmla="*/ 2147483647 w 378"/>
                <a:gd name="T63" fmla="*/ 0 h 48"/>
                <a:gd name="T64" fmla="*/ 2147483647 w 378"/>
                <a:gd name="T65" fmla="*/ 0 h 48"/>
                <a:gd name="T66" fmla="*/ 2147483647 w 378"/>
                <a:gd name="T67" fmla="*/ 0 h 48"/>
                <a:gd name="T68" fmla="*/ 2147483647 w 378"/>
                <a:gd name="T69" fmla="*/ 2147483647 h 48"/>
                <a:gd name="T70" fmla="*/ 2147483647 w 378"/>
                <a:gd name="T71" fmla="*/ 2147483647 h 48"/>
                <a:gd name="T72" fmla="*/ 2147483647 w 378"/>
                <a:gd name="T73" fmla="*/ 2147483647 h 48"/>
                <a:gd name="T74" fmla="*/ 2147483647 w 378"/>
                <a:gd name="T75" fmla="*/ 2147483647 h 48"/>
                <a:gd name="T76" fmla="*/ 2147483647 w 378"/>
                <a:gd name="T77" fmla="*/ 2147483647 h 48"/>
                <a:gd name="T78" fmla="*/ 2147483647 w 378"/>
                <a:gd name="T79" fmla="*/ 2147483647 h 48"/>
                <a:gd name="T80" fmla="*/ 2147483647 w 378"/>
                <a:gd name="T81" fmla="*/ 0 h 48"/>
                <a:gd name="T82" fmla="*/ 2147483647 w 378"/>
                <a:gd name="T83" fmla="*/ 0 h 48"/>
                <a:gd name="T84" fmla="*/ 2147483647 w 378"/>
                <a:gd name="T85" fmla="*/ 0 h 48"/>
                <a:gd name="T86" fmla="*/ 2147483647 w 378"/>
                <a:gd name="T87" fmla="*/ 2147483647 h 48"/>
                <a:gd name="T88" fmla="*/ 2147483647 w 378"/>
                <a:gd name="T89" fmla="*/ 2147483647 h 48"/>
                <a:gd name="T90" fmla="*/ 2147483647 w 378"/>
                <a:gd name="T91" fmla="*/ 2147483647 h 48"/>
                <a:gd name="T92" fmla="*/ 2147483647 w 378"/>
                <a:gd name="T93" fmla="*/ 2147483647 h 48"/>
                <a:gd name="T94" fmla="*/ 2147483647 w 378"/>
                <a:gd name="T95" fmla="*/ 2147483647 h 48"/>
                <a:gd name="T96" fmla="*/ 2147483647 w 378"/>
                <a:gd name="T97" fmla="*/ 2147483647 h 48"/>
                <a:gd name="T98" fmla="*/ 2147483647 w 378"/>
                <a:gd name="T99" fmla="*/ 0 h 48"/>
                <a:gd name="T100" fmla="*/ 2147483647 w 378"/>
                <a:gd name="T101" fmla="*/ 0 h 48"/>
                <a:gd name="T102" fmla="*/ 0 w 378"/>
                <a:gd name="T103" fmla="*/ 0 h 48"/>
                <a:gd name="T104" fmla="*/ 0 w 378"/>
                <a:gd name="T105" fmla="*/ 2147483647 h 48"/>
                <a:gd name="T106" fmla="*/ 0 w 378"/>
                <a:gd name="T107" fmla="*/ 2147483647 h 48"/>
                <a:gd name="T108" fmla="*/ 2147483647 w 378"/>
                <a:gd name="T109" fmla="*/ 0 h 4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78"/>
                <a:gd name="T166" fmla="*/ 0 h 48"/>
                <a:gd name="T167" fmla="*/ 378 w 378"/>
                <a:gd name="T168" fmla="*/ 48 h 4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78" h="48">
                  <a:moveTo>
                    <a:pt x="366" y="0"/>
                  </a:moveTo>
                  <a:lnTo>
                    <a:pt x="366" y="6"/>
                  </a:lnTo>
                  <a:lnTo>
                    <a:pt x="366" y="12"/>
                  </a:lnTo>
                  <a:lnTo>
                    <a:pt x="366" y="18"/>
                  </a:lnTo>
                  <a:lnTo>
                    <a:pt x="318" y="18"/>
                  </a:lnTo>
                  <a:lnTo>
                    <a:pt x="318" y="12"/>
                  </a:lnTo>
                  <a:lnTo>
                    <a:pt x="318" y="6"/>
                  </a:lnTo>
                  <a:lnTo>
                    <a:pt x="318" y="0"/>
                  </a:lnTo>
                  <a:lnTo>
                    <a:pt x="312" y="0"/>
                  </a:lnTo>
                  <a:lnTo>
                    <a:pt x="306" y="0"/>
                  </a:lnTo>
                  <a:lnTo>
                    <a:pt x="306" y="6"/>
                  </a:lnTo>
                  <a:lnTo>
                    <a:pt x="306" y="12"/>
                  </a:lnTo>
                  <a:lnTo>
                    <a:pt x="306" y="18"/>
                  </a:lnTo>
                  <a:lnTo>
                    <a:pt x="300" y="18"/>
                  </a:lnTo>
                  <a:lnTo>
                    <a:pt x="258" y="18"/>
                  </a:lnTo>
                  <a:lnTo>
                    <a:pt x="252" y="18"/>
                  </a:lnTo>
                  <a:lnTo>
                    <a:pt x="252" y="12"/>
                  </a:lnTo>
                  <a:lnTo>
                    <a:pt x="252" y="6"/>
                  </a:lnTo>
                  <a:lnTo>
                    <a:pt x="252" y="0"/>
                  </a:lnTo>
                  <a:lnTo>
                    <a:pt x="246" y="0"/>
                  </a:lnTo>
                  <a:lnTo>
                    <a:pt x="240" y="0"/>
                  </a:lnTo>
                  <a:lnTo>
                    <a:pt x="240" y="6"/>
                  </a:lnTo>
                  <a:lnTo>
                    <a:pt x="240" y="12"/>
                  </a:lnTo>
                  <a:lnTo>
                    <a:pt x="240" y="18"/>
                  </a:lnTo>
                  <a:lnTo>
                    <a:pt x="234" y="18"/>
                  </a:lnTo>
                  <a:lnTo>
                    <a:pt x="198" y="18"/>
                  </a:lnTo>
                  <a:lnTo>
                    <a:pt x="192" y="18"/>
                  </a:lnTo>
                  <a:lnTo>
                    <a:pt x="192" y="12"/>
                  </a:lnTo>
                  <a:lnTo>
                    <a:pt x="192" y="6"/>
                  </a:lnTo>
                  <a:lnTo>
                    <a:pt x="192" y="0"/>
                  </a:lnTo>
                  <a:lnTo>
                    <a:pt x="186" y="0"/>
                  </a:lnTo>
                  <a:lnTo>
                    <a:pt x="180" y="0"/>
                  </a:lnTo>
                  <a:lnTo>
                    <a:pt x="180" y="6"/>
                  </a:lnTo>
                  <a:lnTo>
                    <a:pt x="180" y="12"/>
                  </a:lnTo>
                  <a:lnTo>
                    <a:pt x="180" y="18"/>
                  </a:lnTo>
                  <a:lnTo>
                    <a:pt x="174" y="18"/>
                  </a:lnTo>
                  <a:lnTo>
                    <a:pt x="138" y="18"/>
                  </a:lnTo>
                  <a:lnTo>
                    <a:pt x="132" y="18"/>
                  </a:lnTo>
                  <a:lnTo>
                    <a:pt x="132" y="12"/>
                  </a:lnTo>
                  <a:lnTo>
                    <a:pt x="132" y="6"/>
                  </a:lnTo>
                  <a:lnTo>
                    <a:pt x="132" y="0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14" y="6"/>
                  </a:lnTo>
                  <a:lnTo>
                    <a:pt x="114" y="12"/>
                  </a:lnTo>
                  <a:lnTo>
                    <a:pt x="114" y="18"/>
                  </a:lnTo>
                  <a:lnTo>
                    <a:pt x="72" y="18"/>
                  </a:lnTo>
                  <a:lnTo>
                    <a:pt x="66" y="18"/>
                  </a:lnTo>
                  <a:lnTo>
                    <a:pt x="66" y="12"/>
                  </a:lnTo>
                  <a:lnTo>
                    <a:pt x="66" y="6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60" y="6"/>
                  </a:lnTo>
                  <a:lnTo>
                    <a:pt x="60" y="12"/>
                  </a:lnTo>
                  <a:lnTo>
                    <a:pt x="60" y="18"/>
                  </a:lnTo>
                  <a:lnTo>
                    <a:pt x="54" y="18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378" y="48"/>
                  </a:lnTo>
                  <a:lnTo>
                    <a:pt x="378" y="0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584098" y="1828991"/>
              <a:ext cx="1920377" cy="304609"/>
            </a:xfrm>
            <a:prstGeom prst="rect">
              <a:avLst/>
            </a:prstGeom>
            <a:solidFill>
              <a:srgbClr val="7E8D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en-US" sz="2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charset="0"/>
                </a:rPr>
                <a:t>substrate</a:t>
              </a: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03750" y="1303338"/>
              <a:ext cx="1858963" cy="106362"/>
            </a:xfrm>
            <a:custGeom>
              <a:avLst/>
              <a:gdLst>
                <a:gd name="T0" fmla="*/ 0 w 366"/>
                <a:gd name="T1" fmla="*/ 0 h 24"/>
                <a:gd name="T2" fmla="*/ 2147483647 w 366"/>
                <a:gd name="T3" fmla="*/ 0 h 24"/>
                <a:gd name="T4" fmla="*/ 2147483647 w 366"/>
                <a:gd name="T5" fmla="*/ 2147483647 h 24"/>
                <a:gd name="T6" fmla="*/ 2147483647 w 366"/>
                <a:gd name="T7" fmla="*/ 2147483647 h 24"/>
                <a:gd name="T8" fmla="*/ 2147483647 w 366"/>
                <a:gd name="T9" fmla="*/ 0 h 24"/>
                <a:gd name="T10" fmla="*/ 2147483647 w 366"/>
                <a:gd name="T11" fmla="*/ 0 h 24"/>
                <a:gd name="T12" fmla="*/ 2147483647 w 366"/>
                <a:gd name="T13" fmla="*/ 0 h 24"/>
                <a:gd name="T14" fmla="*/ 2147483647 w 366"/>
                <a:gd name="T15" fmla="*/ 0 h 24"/>
                <a:gd name="T16" fmla="*/ 2147483647 w 366"/>
                <a:gd name="T17" fmla="*/ 2147483647 h 24"/>
                <a:gd name="T18" fmla="*/ 2147483647 w 366"/>
                <a:gd name="T19" fmla="*/ 2147483647 h 24"/>
                <a:gd name="T20" fmla="*/ 2147483647 w 366"/>
                <a:gd name="T21" fmla="*/ 0 h 24"/>
                <a:gd name="T22" fmla="*/ 2147483647 w 366"/>
                <a:gd name="T23" fmla="*/ 0 h 24"/>
                <a:gd name="T24" fmla="*/ 2147483647 w 366"/>
                <a:gd name="T25" fmla="*/ 0 h 24"/>
                <a:gd name="T26" fmla="*/ 2147483647 w 366"/>
                <a:gd name="T27" fmla="*/ 0 h 24"/>
                <a:gd name="T28" fmla="*/ 2147483647 w 366"/>
                <a:gd name="T29" fmla="*/ 2147483647 h 24"/>
                <a:gd name="T30" fmla="*/ 2147483647 w 366"/>
                <a:gd name="T31" fmla="*/ 2147483647 h 24"/>
                <a:gd name="T32" fmla="*/ 2147483647 w 366"/>
                <a:gd name="T33" fmla="*/ 0 h 24"/>
                <a:gd name="T34" fmla="*/ 2147483647 w 366"/>
                <a:gd name="T35" fmla="*/ 0 h 24"/>
                <a:gd name="T36" fmla="*/ 2147483647 w 366"/>
                <a:gd name="T37" fmla="*/ 0 h 24"/>
                <a:gd name="T38" fmla="*/ 2147483647 w 366"/>
                <a:gd name="T39" fmla="*/ 0 h 24"/>
                <a:gd name="T40" fmla="*/ 2147483647 w 366"/>
                <a:gd name="T41" fmla="*/ 2147483647 h 24"/>
                <a:gd name="T42" fmla="*/ 2147483647 w 366"/>
                <a:gd name="T43" fmla="*/ 2147483647 h 24"/>
                <a:gd name="T44" fmla="*/ 2147483647 w 366"/>
                <a:gd name="T45" fmla="*/ 0 h 24"/>
                <a:gd name="T46" fmla="*/ 2147483647 w 366"/>
                <a:gd name="T47" fmla="*/ 0 h 24"/>
                <a:gd name="T48" fmla="*/ 2147483647 w 366"/>
                <a:gd name="T49" fmla="*/ 0 h 24"/>
                <a:gd name="T50" fmla="*/ 2147483647 w 366"/>
                <a:gd name="T51" fmla="*/ 0 h 24"/>
                <a:gd name="T52" fmla="*/ 2147483647 w 366"/>
                <a:gd name="T53" fmla="*/ 2147483647 h 24"/>
                <a:gd name="T54" fmla="*/ 2147483647 w 366"/>
                <a:gd name="T55" fmla="*/ 2147483647 h 24"/>
                <a:gd name="T56" fmla="*/ 2147483647 w 366"/>
                <a:gd name="T57" fmla="*/ 0 h 24"/>
                <a:gd name="T58" fmla="*/ 2147483647 w 366"/>
                <a:gd name="T59" fmla="*/ 0 h 24"/>
                <a:gd name="T60" fmla="*/ 2147483647 w 366"/>
                <a:gd name="T61" fmla="*/ 0 h 24"/>
                <a:gd name="T62" fmla="*/ 2147483647 w 366"/>
                <a:gd name="T63" fmla="*/ 0 h 24"/>
                <a:gd name="T64" fmla="*/ 2147483647 w 366"/>
                <a:gd name="T65" fmla="*/ 2147483647 h 24"/>
                <a:gd name="T66" fmla="*/ 2147483647 w 366"/>
                <a:gd name="T67" fmla="*/ 2147483647 h 24"/>
                <a:gd name="T68" fmla="*/ 2147483647 w 366"/>
                <a:gd name="T69" fmla="*/ 0 h 24"/>
                <a:gd name="T70" fmla="*/ 2147483647 w 366"/>
                <a:gd name="T71" fmla="*/ 0 h 24"/>
                <a:gd name="T72" fmla="*/ 0 w 366"/>
                <a:gd name="T73" fmla="*/ 0 h 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66"/>
                <a:gd name="T112" fmla="*/ 0 h 24"/>
                <a:gd name="T113" fmla="*/ 366 w 366"/>
                <a:gd name="T114" fmla="*/ 24 h 2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66" h="24">
                  <a:moveTo>
                    <a:pt x="0" y="0"/>
                  </a:moveTo>
                  <a:lnTo>
                    <a:pt x="6" y="0"/>
                  </a:lnTo>
                  <a:lnTo>
                    <a:pt x="6" y="24"/>
                  </a:lnTo>
                  <a:lnTo>
                    <a:pt x="54" y="24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66" y="24"/>
                  </a:lnTo>
                  <a:lnTo>
                    <a:pt x="108" y="24"/>
                  </a:lnTo>
                  <a:lnTo>
                    <a:pt x="108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26" y="0"/>
                  </a:lnTo>
                  <a:lnTo>
                    <a:pt x="126" y="24"/>
                  </a:lnTo>
                  <a:lnTo>
                    <a:pt x="168" y="24"/>
                  </a:lnTo>
                  <a:lnTo>
                    <a:pt x="168" y="0"/>
                  </a:lnTo>
                  <a:lnTo>
                    <a:pt x="180" y="0"/>
                  </a:lnTo>
                  <a:lnTo>
                    <a:pt x="192" y="0"/>
                  </a:lnTo>
                  <a:lnTo>
                    <a:pt x="192" y="24"/>
                  </a:lnTo>
                  <a:lnTo>
                    <a:pt x="234" y="24"/>
                  </a:lnTo>
                  <a:lnTo>
                    <a:pt x="234" y="0"/>
                  </a:lnTo>
                  <a:lnTo>
                    <a:pt x="240" y="0"/>
                  </a:lnTo>
                  <a:lnTo>
                    <a:pt x="252" y="0"/>
                  </a:lnTo>
                  <a:lnTo>
                    <a:pt x="252" y="24"/>
                  </a:lnTo>
                  <a:lnTo>
                    <a:pt x="294" y="24"/>
                  </a:lnTo>
                  <a:lnTo>
                    <a:pt x="294" y="0"/>
                  </a:lnTo>
                  <a:lnTo>
                    <a:pt x="306" y="0"/>
                  </a:lnTo>
                  <a:lnTo>
                    <a:pt x="300" y="0"/>
                  </a:lnTo>
                  <a:lnTo>
                    <a:pt x="312" y="0"/>
                  </a:lnTo>
                  <a:lnTo>
                    <a:pt x="312" y="24"/>
                  </a:lnTo>
                  <a:lnTo>
                    <a:pt x="360" y="24"/>
                  </a:lnTo>
                  <a:lnTo>
                    <a:pt x="360" y="0"/>
                  </a:lnTo>
                  <a:lnTo>
                    <a:pt x="36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4572000" y="1143000"/>
              <a:ext cx="1919288" cy="239713"/>
            </a:xfrm>
            <a:custGeom>
              <a:avLst/>
              <a:gdLst>
                <a:gd name="T0" fmla="*/ 0 w 378"/>
                <a:gd name="T1" fmla="*/ 0 h 54"/>
                <a:gd name="T2" fmla="*/ 0 w 378"/>
                <a:gd name="T3" fmla="*/ 2147483647 h 54"/>
                <a:gd name="T4" fmla="*/ 0 w 378"/>
                <a:gd name="T5" fmla="*/ 2147483647 h 54"/>
                <a:gd name="T6" fmla="*/ 2147483647 w 378"/>
                <a:gd name="T7" fmla="*/ 2147483647 h 54"/>
                <a:gd name="T8" fmla="*/ 2147483647 w 378"/>
                <a:gd name="T9" fmla="*/ 2147483647 h 54"/>
                <a:gd name="T10" fmla="*/ 2147483647 w 378"/>
                <a:gd name="T11" fmla="*/ 2147483647 h 54"/>
                <a:gd name="T12" fmla="*/ 2147483647 w 378"/>
                <a:gd name="T13" fmla="*/ 2147483647 h 54"/>
                <a:gd name="T14" fmla="*/ 2147483647 w 378"/>
                <a:gd name="T15" fmla="*/ 2147483647 h 54"/>
                <a:gd name="T16" fmla="*/ 2147483647 w 378"/>
                <a:gd name="T17" fmla="*/ 2147483647 h 54"/>
                <a:gd name="T18" fmla="*/ 2147483647 w 378"/>
                <a:gd name="T19" fmla="*/ 2147483647 h 54"/>
                <a:gd name="T20" fmla="*/ 2147483647 w 378"/>
                <a:gd name="T21" fmla="*/ 2147483647 h 54"/>
                <a:gd name="T22" fmla="*/ 2147483647 w 378"/>
                <a:gd name="T23" fmla="*/ 2147483647 h 54"/>
                <a:gd name="T24" fmla="*/ 2147483647 w 378"/>
                <a:gd name="T25" fmla="*/ 2147483647 h 54"/>
                <a:gd name="T26" fmla="*/ 2147483647 w 378"/>
                <a:gd name="T27" fmla="*/ 2147483647 h 54"/>
                <a:gd name="T28" fmla="*/ 2147483647 w 378"/>
                <a:gd name="T29" fmla="*/ 2147483647 h 54"/>
                <a:gd name="T30" fmla="*/ 2147483647 w 378"/>
                <a:gd name="T31" fmla="*/ 2147483647 h 54"/>
                <a:gd name="T32" fmla="*/ 2147483647 w 378"/>
                <a:gd name="T33" fmla="*/ 2147483647 h 54"/>
                <a:gd name="T34" fmla="*/ 2147483647 w 378"/>
                <a:gd name="T35" fmla="*/ 2147483647 h 54"/>
                <a:gd name="T36" fmla="*/ 2147483647 w 378"/>
                <a:gd name="T37" fmla="*/ 2147483647 h 54"/>
                <a:gd name="T38" fmla="*/ 2147483647 w 378"/>
                <a:gd name="T39" fmla="*/ 2147483647 h 54"/>
                <a:gd name="T40" fmla="*/ 2147483647 w 378"/>
                <a:gd name="T41" fmla="*/ 2147483647 h 54"/>
                <a:gd name="T42" fmla="*/ 2147483647 w 378"/>
                <a:gd name="T43" fmla="*/ 2147483647 h 54"/>
                <a:gd name="T44" fmla="*/ 2147483647 w 378"/>
                <a:gd name="T45" fmla="*/ 2147483647 h 54"/>
                <a:gd name="T46" fmla="*/ 2147483647 w 378"/>
                <a:gd name="T47" fmla="*/ 2147483647 h 54"/>
                <a:gd name="T48" fmla="*/ 2147483647 w 378"/>
                <a:gd name="T49" fmla="*/ 2147483647 h 54"/>
                <a:gd name="T50" fmla="*/ 2147483647 w 378"/>
                <a:gd name="T51" fmla="*/ 2147483647 h 54"/>
                <a:gd name="T52" fmla="*/ 2147483647 w 378"/>
                <a:gd name="T53" fmla="*/ 2147483647 h 54"/>
                <a:gd name="T54" fmla="*/ 2147483647 w 378"/>
                <a:gd name="T55" fmla="*/ 2147483647 h 54"/>
                <a:gd name="T56" fmla="*/ 2147483647 w 378"/>
                <a:gd name="T57" fmla="*/ 2147483647 h 54"/>
                <a:gd name="T58" fmla="*/ 2147483647 w 378"/>
                <a:gd name="T59" fmla="*/ 2147483647 h 54"/>
                <a:gd name="T60" fmla="*/ 2147483647 w 378"/>
                <a:gd name="T61" fmla="*/ 2147483647 h 54"/>
                <a:gd name="T62" fmla="*/ 2147483647 w 378"/>
                <a:gd name="T63" fmla="*/ 2147483647 h 54"/>
                <a:gd name="T64" fmla="*/ 2147483647 w 378"/>
                <a:gd name="T65" fmla="*/ 2147483647 h 54"/>
                <a:gd name="T66" fmla="*/ 2147483647 w 378"/>
                <a:gd name="T67" fmla="*/ 2147483647 h 54"/>
                <a:gd name="T68" fmla="*/ 2147483647 w 378"/>
                <a:gd name="T69" fmla="*/ 2147483647 h 54"/>
                <a:gd name="T70" fmla="*/ 2147483647 w 378"/>
                <a:gd name="T71" fmla="*/ 2147483647 h 54"/>
                <a:gd name="T72" fmla="*/ 2147483647 w 378"/>
                <a:gd name="T73" fmla="*/ 2147483647 h 54"/>
                <a:gd name="T74" fmla="*/ 2147483647 w 378"/>
                <a:gd name="T75" fmla="*/ 2147483647 h 54"/>
                <a:gd name="T76" fmla="*/ 2147483647 w 378"/>
                <a:gd name="T77" fmla="*/ 2147483647 h 54"/>
                <a:gd name="T78" fmla="*/ 2147483647 w 378"/>
                <a:gd name="T79" fmla="*/ 2147483647 h 54"/>
                <a:gd name="T80" fmla="*/ 2147483647 w 378"/>
                <a:gd name="T81" fmla="*/ 2147483647 h 54"/>
                <a:gd name="T82" fmla="*/ 2147483647 w 378"/>
                <a:gd name="T83" fmla="*/ 2147483647 h 54"/>
                <a:gd name="T84" fmla="*/ 2147483647 w 378"/>
                <a:gd name="T85" fmla="*/ 2147483647 h 54"/>
                <a:gd name="T86" fmla="*/ 2147483647 w 378"/>
                <a:gd name="T87" fmla="*/ 0 h 54"/>
                <a:gd name="T88" fmla="*/ 0 w 378"/>
                <a:gd name="T89" fmla="*/ 0 h 54"/>
                <a:gd name="T90" fmla="*/ 0 w 378"/>
                <a:gd name="T91" fmla="*/ 0 h 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8"/>
                <a:gd name="T139" fmla="*/ 0 h 54"/>
                <a:gd name="T140" fmla="*/ 378 w 378"/>
                <a:gd name="T141" fmla="*/ 54 h 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8" h="54">
                  <a:moveTo>
                    <a:pt x="0" y="0"/>
                  </a:moveTo>
                  <a:lnTo>
                    <a:pt x="0" y="30"/>
                  </a:lnTo>
                  <a:lnTo>
                    <a:pt x="18" y="30"/>
                  </a:lnTo>
                  <a:lnTo>
                    <a:pt x="18" y="54"/>
                  </a:lnTo>
                  <a:lnTo>
                    <a:pt x="54" y="54"/>
                  </a:lnTo>
                  <a:lnTo>
                    <a:pt x="54" y="30"/>
                  </a:lnTo>
                  <a:lnTo>
                    <a:pt x="72" y="30"/>
                  </a:lnTo>
                  <a:lnTo>
                    <a:pt x="72" y="54"/>
                  </a:lnTo>
                  <a:lnTo>
                    <a:pt x="114" y="54"/>
                  </a:lnTo>
                  <a:lnTo>
                    <a:pt x="114" y="30"/>
                  </a:lnTo>
                  <a:lnTo>
                    <a:pt x="132" y="30"/>
                  </a:lnTo>
                  <a:lnTo>
                    <a:pt x="132" y="54"/>
                  </a:lnTo>
                  <a:lnTo>
                    <a:pt x="174" y="54"/>
                  </a:lnTo>
                  <a:lnTo>
                    <a:pt x="174" y="30"/>
                  </a:lnTo>
                  <a:lnTo>
                    <a:pt x="198" y="30"/>
                  </a:lnTo>
                  <a:lnTo>
                    <a:pt x="198" y="54"/>
                  </a:lnTo>
                  <a:lnTo>
                    <a:pt x="234" y="54"/>
                  </a:lnTo>
                  <a:lnTo>
                    <a:pt x="234" y="30"/>
                  </a:lnTo>
                  <a:lnTo>
                    <a:pt x="258" y="30"/>
                  </a:lnTo>
                  <a:lnTo>
                    <a:pt x="258" y="54"/>
                  </a:lnTo>
                  <a:lnTo>
                    <a:pt x="300" y="54"/>
                  </a:lnTo>
                  <a:lnTo>
                    <a:pt x="300" y="30"/>
                  </a:lnTo>
                  <a:lnTo>
                    <a:pt x="318" y="30"/>
                  </a:lnTo>
                  <a:lnTo>
                    <a:pt x="318" y="54"/>
                  </a:lnTo>
                  <a:lnTo>
                    <a:pt x="360" y="54"/>
                  </a:lnTo>
                  <a:lnTo>
                    <a:pt x="360" y="30"/>
                  </a:lnTo>
                  <a:lnTo>
                    <a:pt x="378" y="30"/>
                  </a:lnTo>
                  <a:lnTo>
                    <a:pt x="378" y="0"/>
                  </a:lnTo>
                  <a:lnTo>
                    <a:pt x="0" y="0"/>
                  </a:lnTo>
                </a:path>
              </a:pathLst>
            </a:custGeom>
            <a:solidFill>
              <a:srgbClr val="FFFFCC">
                <a:alpha val="36078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18"/>
            <p:cNvSpPr>
              <a:spLocks noChangeArrowheads="1"/>
            </p:cNvSpPr>
            <p:nvPr/>
          </p:nvSpPr>
          <p:spPr bwMode="auto">
            <a:xfrm>
              <a:off x="4583682" y="1773238"/>
              <a:ext cx="1921119" cy="5743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004A6A"/>
                </a:buClr>
                <a:buFont typeface="Arial" panose="020B0604020202020204" pitchFamily="34" charset="0"/>
                <a:buChar char="ₒ"/>
                <a:defRPr sz="2400" b="1">
                  <a:solidFill>
                    <a:srgbClr val="5F5F5F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4A6A"/>
                </a:buClr>
                <a:buFont typeface="Arial Narrow" panose="020B0606020202030204" pitchFamily="34" charset="0"/>
                <a:buChar char="»"/>
                <a:defRPr sz="2000">
                  <a:solidFill>
                    <a:srgbClr val="5F5F5F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4A6A"/>
                </a:buClr>
                <a:buFont typeface="Arial Narrow" panose="020B0606020202030204" pitchFamily="34" charset="0"/>
                <a:buChar char="›"/>
                <a:defRPr>
                  <a:solidFill>
                    <a:srgbClr val="5F5F5F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4A6A"/>
                </a:buClr>
                <a:buFont typeface="Arial" panose="020B0604020202020204" pitchFamily="34" charset="0"/>
                <a:buChar char="−"/>
                <a:defRPr sz="1600">
                  <a:solidFill>
                    <a:srgbClr val="5F5F5F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4A6A"/>
                </a:buClr>
                <a:buFont typeface="Arial" panose="020B0604020202020204" pitchFamily="34" charset="0"/>
                <a:buChar char="−"/>
                <a:defRPr sz="1600">
                  <a:solidFill>
                    <a:srgbClr val="5F5F5F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A6A"/>
                </a:buClr>
                <a:buFont typeface="Arial" panose="020B0604020202020204" pitchFamily="34" charset="0"/>
                <a:buChar char="−"/>
                <a:defRPr sz="1600">
                  <a:solidFill>
                    <a:srgbClr val="5F5F5F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A6A"/>
                </a:buClr>
                <a:buFont typeface="Arial" panose="020B0604020202020204" pitchFamily="34" charset="0"/>
                <a:buChar char="−"/>
                <a:defRPr sz="1600">
                  <a:solidFill>
                    <a:srgbClr val="5F5F5F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A6A"/>
                </a:buClr>
                <a:buFont typeface="Arial" panose="020B0604020202020204" pitchFamily="34" charset="0"/>
                <a:buChar char="−"/>
                <a:defRPr sz="1600">
                  <a:solidFill>
                    <a:srgbClr val="5F5F5F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A6A"/>
                </a:buClr>
                <a:buFont typeface="Arial" panose="020B0604020202020204" pitchFamily="34" charset="0"/>
                <a:buChar char="−"/>
                <a:defRPr sz="1600">
                  <a:solidFill>
                    <a:srgbClr val="5F5F5F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873500" y="2846388"/>
            <a:ext cx="1069975" cy="431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template</a:t>
            </a:r>
            <a:endParaRPr lang="en-US" sz="2200" dirty="0"/>
          </a:p>
        </p:txBody>
      </p:sp>
      <p:sp>
        <p:nvSpPr>
          <p:cNvPr id="18" name="Rectangle 17"/>
          <p:cNvSpPr/>
          <p:nvPr/>
        </p:nvSpPr>
        <p:spPr>
          <a:xfrm>
            <a:off x="5867806" y="4291013"/>
            <a:ext cx="31606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1800" kern="0" dirty="0" smtClean="0">
                <a:solidFill>
                  <a:srgbClr val="2A54A8"/>
                </a:solidFill>
              </a:rPr>
              <a:t>Resist: </a:t>
            </a:r>
            <a:r>
              <a:rPr lang="en-US" altLang="en-US" sz="1800" kern="0" dirty="0" err="1" smtClean="0">
                <a:solidFill>
                  <a:srgbClr val="2A54A8"/>
                </a:solidFill>
              </a:rPr>
              <a:t>Photopolymerizable</a:t>
            </a:r>
            <a:r>
              <a:rPr lang="en-US" altLang="en-US" sz="1800" kern="0" dirty="0" smtClean="0">
                <a:solidFill>
                  <a:srgbClr val="2A54A8"/>
                </a:solidFill>
              </a:rPr>
              <a:t> monomers initiator and reactive surfactant</a:t>
            </a:r>
            <a:endParaRPr lang="en-US" altLang="en-US" sz="1800" kern="0" dirty="0">
              <a:solidFill>
                <a:srgbClr val="2A54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1574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4605338" y="5538788"/>
            <a:ext cx="228600" cy="92075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4905375" y="5541963"/>
            <a:ext cx="228600" cy="92075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01380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57200" y="1676400"/>
          <a:ext cx="38100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6" name="Bitmap Image" r:id="rId4" imgW="6095238" imgH="4571429" progId="Paint.Picture">
                  <p:embed/>
                </p:oleObj>
              </mc:Choice>
              <mc:Fallback>
                <p:oleObj name="Bitmap Image" r:id="rId4" imgW="6095238" imgH="4571429" progId="Paint.Picture">
                  <p:embed/>
                  <p:pic>
                    <p:nvPicPr>
                      <p:cNvPr id="1013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4667"/>
                      <a:stretch>
                        <a:fillRect/>
                      </a:stretch>
                    </p:blipFill>
                    <p:spPr bwMode="auto">
                      <a:xfrm>
                        <a:off x="457200" y="1676400"/>
                        <a:ext cx="3810000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228600" y="76200"/>
            <a:ext cx="8686800" cy="14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Cohesive vs Adhesive Separation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Material with poor mechanical properties</a:t>
            </a:r>
          </a:p>
        </p:txBody>
      </p:sp>
      <p:graphicFrame>
        <p:nvGraphicFramePr>
          <p:cNvPr id="101382" name="Object 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343400" y="1676400"/>
          <a:ext cx="3810000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7" name="Bitmap Image" r:id="rId6" imgW="6095238" imgH="4571429" progId="Paint.Picture">
                  <p:embed/>
                </p:oleObj>
              </mc:Choice>
              <mc:Fallback>
                <p:oleObj name="Bitmap Image" r:id="rId6" imgW="6095238" imgH="4571429" progId="Paint.Picture">
                  <p:embed/>
                  <p:pic>
                    <p:nvPicPr>
                      <p:cNvPr id="1013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3333"/>
                      <a:stretch>
                        <a:fillRect/>
                      </a:stretch>
                    </p:blipFill>
                    <p:spPr bwMode="auto">
                      <a:xfrm>
                        <a:off x="4343400" y="1676400"/>
                        <a:ext cx="3810000" cy="247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4343400" y="5562600"/>
            <a:ext cx="228600" cy="92075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1384" name="Freeform 8"/>
          <p:cNvSpPr>
            <a:spLocks/>
          </p:cNvSpPr>
          <p:nvPr/>
        </p:nvSpPr>
        <p:spPr bwMode="auto">
          <a:xfrm>
            <a:off x="3151188" y="5891213"/>
            <a:ext cx="2540000" cy="230187"/>
          </a:xfrm>
          <a:custGeom>
            <a:avLst/>
            <a:gdLst>
              <a:gd name="T0" fmla="*/ 2147483647 w 2352"/>
              <a:gd name="T1" fmla="*/ 0 h 192"/>
              <a:gd name="T2" fmla="*/ 2147483647 w 2352"/>
              <a:gd name="T3" fmla="*/ 0 h 192"/>
              <a:gd name="T4" fmla="*/ 2147483647 w 2352"/>
              <a:gd name="T5" fmla="*/ 2147483647 h 192"/>
              <a:gd name="T6" fmla="*/ 2147483647 w 2352"/>
              <a:gd name="T7" fmla="*/ 2147483647 h 192"/>
              <a:gd name="T8" fmla="*/ 2147483647 w 2352"/>
              <a:gd name="T9" fmla="*/ 0 h 192"/>
              <a:gd name="T10" fmla="*/ 2147483647 w 2352"/>
              <a:gd name="T11" fmla="*/ 0 h 192"/>
              <a:gd name="T12" fmla="*/ 2147483647 w 2352"/>
              <a:gd name="T13" fmla="*/ 2147483647 h 192"/>
              <a:gd name="T14" fmla="*/ 2147483647 w 2352"/>
              <a:gd name="T15" fmla="*/ 2147483647 h 192"/>
              <a:gd name="T16" fmla="*/ 2147483647 w 2352"/>
              <a:gd name="T17" fmla="*/ 0 h 192"/>
              <a:gd name="T18" fmla="*/ 2147483647 w 2352"/>
              <a:gd name="T19" fmla="*/ 0 h 192"/>
              <a:gd name="T20" fmla="*/ 2147483647 w 2352"/>
              <a:gd name="T21" fmla="*/ 2147483647 h 192"/>
              <a:gd name="T22" fmla="*/ 2147483647 w 2352"/>
              <a:gd name="T23" fmla="*/ 2147483647 h 192"/>
              <a:gd name="T24" fmla="*/ 2147483647 w 2352"/>
              <a:gd name="T25" fmla="*/ 0 h 192"/>
              <a:gd name="T26" fmla="*/ 2147483647 w 2352"/>
              <a:gd name="T27" fmla="*/ 0 h 192"/>
              <a:gd name="T28" fmla="*/ 2147483647 w 2352"/>
              <a:gd name="T29" fmla="*/ 2147483647 h 192"/>
              <a:gd name="T30" fmla="*/ 2147483647 w 2352"/>
              <a:gd name="T31" fmla="*/ 2147483647 h 192"/>
              <a:gd name="T32" fmla="*/ 2147483647 w 2352"/>
              <a:gd name="T33" fmla="*/ 0 h 192"/>
              <a:gd name="T34" fmla="*/ 2147483647 w 2352"/>
              <a:gd name="T35" fmla="*/ 0 h 192"/>
              <a:gd name="T36" fmla="*/ 2147483647 w 2352"/>
              <a:gd name="T37" fmla="*/ 2147483647 h 192"/>
              <a:gd name="T38" fmla="*/ 2147483647 w 2352"/>
              <a:gd name="T39" fmla="*/ 2147483647 h 192"/>
              <a:gd name="T40" fmla="*/ 2147483647 w 2352"/>
              <a:gd name="T41" fmla="*/ 0 h 192"/>
              <a:gd name="T42" fmla="*/ 2147483647 w 2352"/>
              <a:gd name="T43" fmla="*/ 0 h 192"/>
              <a:gd name="T44" fmla="*/ 2147483647 w 2352"/>
              <a:gd name="T45" fmla="*/ 2147483647 h 192"/>
              <a:gd name="T46" fmla="*/ 2147483647 w 2352"/>
              <a:gd name="T47" fmla="*/ 2147483647 h 192"/>
              <a:gd name="T48" fmla="*/ 2147483647 w 2352"/>
              <a:gd name="T49" fmla="*/ 0 h 192"/>
              <a:gd name="T50" fmla="*/ 0 w 2352"/>
              <a:gd name="T51" fmla="*/ 0 h 192"/>
              <a:gd name="T52" fmla="*/ 0 w 2352"/>
              <a:gd name="T53" fmla="*/ 2147483647 h 192"/>
              <a:gd name="T54" fmla="*/ 2147483647 w 2352"/>
              <a:gd name="T55" fmla="*/ 2147483647 h 192"/>
              <a:gd name="T56" fmla="*/ 2147483647 w 2352"/>
              <a:gd name="T57" fmla="*/ 0 h 19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352" h="192">
                <a:moveTo>
                  <a:pt x="2352" y="0"/>
                </a:moveTo>
                <a:lnTo>
                  <a:pt x="2304" y="0"/>
                </a:lnTo>
                <a:lnTo>
                  <a:pt x="2304" y="144"/>
                </a:lnTo>
                <a:lnTo>
                  <a:pt x="2064" y="144"/>
                </a:lnTo>
                <a:lnTo>
                  <a:pt x="2064" y="0"/>
                </a:lnTo>
                <a:lnTo>
                  <a:pt x="1920" y="0"/>
                </a:lnTo>
                <a:lnTo>
                  <a:pt x="1920" y="144"/>
                </a:lnTo>
                <a:lnTo>
                  <a:pt x="1680" y="144"/>
                </a:lnTo>
                <a:lnTo>
                  <a:pt x="1680" y="0"/>
                </a:lnTo>
                <a:lnTo>
                  <a:pt x="1488" y="0"/>
                </a:lnTo>
                <a:lnTo>
                  <a:pt x="1488" y="144"/>
                </a:lnTo>
                <a:lnTo>
                  <a:pt x="1296" y="144"/>
                </a:lnTo>
                <a:lnTo>
                  <a:pt x="1296" y="0"/>
                </a:lnTo>
                <a:lnTo>
                  <a:pt x="1104" y="0"/>
                </a:lnTo>
                <a:lnTo>
                  <a:pt x="1104" y="144"/>
                </a:lnTo>
                <a:lnTo>
                  <a:pt x="864" y="144"/>
                </a:lnTo>
                <a:lnTo>
                  <a:pt x="864" y="0"/>
                </a:lnTo>
                <a:lnTo>
                  <a:pt x="720" y="0"/>
                </a:lnTo>
                <a:lnTo>
                  <a:pt x="720" y="144"/>
                </a:lnTo>
                <a:lnTo>
                  <a:pt x="480" y="144"/>
                </a:lnTo>
                <a:lnTo>
                  <a:pt x="480" y="0"/>
                </a:lnTo>
                <a:lnTo>
                  <a:pt x="336" y="0"/>
                </a:lnTo>
                <a:lnTo>
                  <a:pt x="336" y="144"/>
                </a:lnTo>
                <a:lnTo>
                  <a:pt x="96" y="144"/>
                </a:lnTo>
                <a:lnTo>
                  <a:pt x="96" y="0"/>
                </a:lnTo>
                <a:lnTo>
                  <a:pt x="0" y="0"/>
                </a:lnTo>
                <a:lnTo>
                  <a:pt x="0" y="192"/>
                </a:lnTo>
                <a:lnTo>
                  <a:pt x="2352" y="192"/>
                </a:lnTo>
                <a:lnTo>
                  <a:pt x="2352" y="0"/>
                </a:lnTo>
                <a:close/>
              </a:path>
            </a:pathLst>
          </a:cu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1385" name="Rectangle 9"/>
          <p:cNvSpPr>
            <a:spLocks noChangeArrowheads="1"/>
          </p:cNvSpPr>
          <p:nvPr/>
        </p:nvSpPr>
        <p:spPr bwMode="auto">
          <a:xfrm>
            <a:off x="2819400" y="6211888"/>
            <a:ext cx="3276600" cy="1889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1386" name="Rectangle 10"/>
          <p:cNvSpPr>
            <a:spLocks noChangeArrowheads="1"/>
          </p:cNvSpPr>
          <p:nvPr/>
        </p:nvSpPr>
        <p:spPr bwMode="auto">
          <a:xfrm>
            <a:off x="2819400" y="6088063"/>
            <a:ext cx="3276600" cy="123825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1387" name="Freeform 11"/>
          <p:cNvSpPr>
            <a:spLocks/>
          </p:cNvSpPr>
          <p:nvPr/>
        </p:nvSpPr>
        <p:spPr bwMode="auto">
          <a:xfrm>
            <a:off x="3151188" y="5275263"/>
            <a:ext cx="2622550" cy="461962"/>
          </a:xfrm>
          <a:custGeom>
            <a:avLst/>
            <a:gdLst>
              <a:gd name="T0" fmla="*/ 0 w 912"/>
              <a:gd name="T1" fmla="*/ 2147483647 h 144"/>
              <a:gd name="T2" fmla="*/ 2147483647 w 912"/>
              <a:gd name="T3" fmla="*/ 2147483647 h 144"/>
              <a:gd name="T4" fmla="*/ 2147483647 w 912"/>
              <a:gd name="T5" fmla="*/ 2147483647 h 144"/>
              <a:gd name="T6" fmla="*/ 2147483647 w 912"/>
              <a:gd name="T7" fmla="*/ 2147483647 h 144"/>
              <a:gd name="T8" fmla="*/ 2147483647 w 912"/>
              <a:gd name="T9" fmla="*/ 2147483647 h 144"/>
              <a:gd name="T10" fmla="*/ 2147483647 w 912"/>
              <a:gd name="T11" fmla="*/ 2147483647 h 144"/>
              <a:gd name="T12" fmla="*/ 2147483647 w 912"/>
              <a:gd name="T13" fmla="*/ 2147483647 h 144"/>
              <a:gd name="T14" fmla="*/ 2147483647 w 912"/>
              <a:gd name="T15" fmla="*/ 2147483647 h 144"/>
              <a:gd name="T16" fmla="*/ 2147483647 w 912"/>
              <a:gd name="T17" fmla="*/ 2147483647 h 144"/>
              <a:gd name="T18" fmla="*/ 2147483647 w 912"/>
              <a:gd name="T19" fmla="*/ 2147483647 h 144"/>
              <a:gd name="T20" fmla="*/ 2147483647 w 912"/>
              <a:gd name="T21" fmla="*/ 2147483647 h 144"/>
              <a:gd name="T22" fmla="*/ 2147483647 w 912"/>
              <a:gd name="T23" fmla="*/ 2147483647 h 144"/>
              <a:gd name="T24" fmla="*/ 2147483647 w 912"/>
              <a:gd name="T25" fmla="*/ 2147483647 h 144"/>
              <a:gd name="T26" fmla="*/ 2147483647 w 912"/>
              <a:gd name="T27" fmla="*/ 2147483647 h 144"/>
              <a:gd name="T28" fmla="*/ 2147483647 w 912"/>
              <a:gd name="T29" fmla="*/ 2147483647 h 144"/>
              <a:gd name="T30" fmla="*/ 2147483647 w 912"/>
              <a:gd name="T31" fmla="*/ 2147483647 h 144"/>
              <a:gd name="T32" fmla="*/ 2147483647 w 912"/>
              <a:gd name="T33" fmla="*/ 2147483647 h 144"/>
              <a:gd name="T34" fmla="*/ 2147483647 w 912"/>
              <a:gd name="T35" fmla="*/ 2147483647 h 144"/>
              <a:gd name="T36" fmla="*/ 2147483647 w 912"/>
              <a:gd name="T37" fmla="*/ 2147483647 h 144"/>
              <a:gd name="T38" fmla="*/ 2147483647 w 912"/>
              <a:gd name="T39" fmla="*/ 2147483647 h 144"/>
              <a:gd name="T40" fmla="*/ 2147483647 w 912"/>
              <a:gd name="T41" fmla="*/ 2147483647 h 144"/>
              <a:gd name="T42" fmla="*/ 2147483647 w 912"/>
              <a:gd name="T43" fmla="*/ 2147483647 h 144"/>
              <a:gd name="T44" fmla="*/ 2147483647 w 912"/>
              <a:gd name="T45" fmla="*/ 2147483647 h 144"/>
              <a:gd name="T46" fmla="*/ 2147483647 w 912"/>
              <a:gd name="T47" fmla="*/ 2147483647 h 144"/>
              <a:gd name="T48" fmla="*/ 2147483647 w 912"/>
              <a:gd name="T49" fmla="*/ 2147483647 h 144"/>
              <a:gd name="T50" fmla="*/ 2147483647 w 912"/>
              <a:gd name="T51" fmla="*/ 2147483647 h 144"/>
              <a:gd name="T52" fmla="*/ 2147483647 w 912"/>
              <a:gd name="T53" fmla="*/ 0 h 144"/>
              <a:gd name="T54" fmla="*/ 0 w 912"/>
              <a:gd name="T55" fmla="*/ 0 h 144"/>
              <a:gd name="T56" fmla="*/ 0 w 912"/>
              <a:gd name="T57" fmla="*/ 2147483647 h 14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912" h="144">
                <a:moveTo>
                  <a:pt x="0" y="96"/>
                </a:moveTo>
                <a:lnTo>
                  <a:pt x="48" y="96"/>
                </a:lnTo>
                <a:lnTo>
                  <a:pt x="48" y="144"/>
                </a:lnTo>
                <a:lnTo>
                  <a:pt x="144" y="144"/>
                </a:lnTo>
                <a:lnTo>
                  <a:pt x="144" y="96"/>
                </a:lnTo>
                <a:lnTo>
                  <a:pt x="192" y="96"/>
                </a:lnTo>
                <a:lnTo>
                  <a:pt x="192" y="144"/>
                </a:lnTo>
                <a:lnTo>
                  <a:pt x="288" y="144"/>
                </a:lnTo>
                <a:lnTo>
                  <a:pt x="288" y="96"/>
                </a:lnTo>
                <a:lnTo>
                  <a:pt x="336" y="96"/>
                </a:lnTo>
                <a:lnTo>
                  <a:pt x="336" y="144"/>
                </a:lnTo>
                <a:lnTo>
                  <a:pt x="432" y="144"/>
                </a:lnTo>
                <a:lnTo>
                  <a:pt x="432" y="96"/>
                </a:lnTo>
                <a:lnTo>
                  <a:pt x="480" y="96"/>
                </a:lnTo>
                <a:lnTo>
                  <a:pt x="480" y="144"/>
                </a:lnTo>
                <a:lnTo>
                  <a:pt x="576" y="144"/>
                </a:lnTo>
                <a:lnTo>
                  <a:pt x="576" y="96"/>
                </a:lnTo>
                <a:lnTo>
                  <a:pt x="624" y="96"/>
                </a:lnTo>
                <a:lnTo>
                  <a:pt x="624" y="144"/>
                </a:lnTo>
                <a:lnTo>
                  <a:pt x="720" y="144"/>
                </a:lnTo>
                <a:lnTo>
                  <a:pt x="720" y="96"/>
                </a:lnTo>
                <a:lnTo>
                  <a:pt x="768" y="96"/>
                </a:lnTo>
                <a:lnTo>
                  <a:pt x="768" y="144"/>
                </a:lnTo>
                <a:lnTo>
                  <a:pt x="864" y="144"/>
                </a:lnTo>
                <a:lnTo>
                  <a:pt x="864" y="96"/>
                </a:lnTo>
                <a:lnTo>
                  <a:pt x="912" y="96"/>
                </a:lnTo>
                <a:lnTo>
                  <a:pt x="912" y="0"/>
                </a:lnTo>
                <a:lnTo>
                  <a:pt x="0" y="0"/>
                </a:lnTo>
                <a:lnTo>
                  <a:pt x="0" y="96"/>
                </a:lnTo>
                <a:close/>
              </a:path>
            </a:pathLst>
          </a:custGeom>
          <a:solidFill>
            <a:schemeClr val="hlink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1388" name="Rectangle 12"/>
          <p:cNvSpPr>
            <a:spLocks noChangeArrowheads="1"/>
          </p:cNvSpPr>
          <p:nvPr/>
        </p:nvSpPr>
        <p:spPr bwMode="auto">
          <a:xfrm>
            <a:off x="4267200" y="5867400"/>
            <a:ext cx="304800" cy="1111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349500" y="4724400"/>
            <a:ext cx="4048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Cohesive Failures call for stronger materials</a:t>
            </a:r>
          </a:p>
        </p:txBody>
      </p:sp>
      <p:sp>
        <p:nvSpPr>
          <p:cNvPr id="101390" name="Rectangle 14"/>
          <p:cNvSpPr>
            <a:spLocks noChangeArrowheads="1"/>
          </p:cNvSpPr>
          <p:nvPr/>
        </p:nvSpPr>
        <p:spPr bwMode="auto">
          <a:xfrm rot="-5400000">
            <a:off x="4717257" y="5798343"/>
            <a:ext cx="139700" cy="1254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1391" name="Rectangle 15"/>
          <p:cNvSpPr>
            <a:spLocks noChangeArrowheads="1"/>
          </p:cNvSpPr>
          <p:nvPr/>
        </p:nvSpPr>
        <p:spPr bwMode="auto">
          <a:xfrm rot="-5400000">
            <a:off x="4675981" y="5909470"/>
            <a:ext cx="180975" cy="125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1392" name="Rectangle 16"/>
          <p:cNvSpPr>
            <a:spLocks noChangeArrowheads="1"/>
          </p:cNvSpPr>
          <p:nvPr/>
        </p:nvSpPr>
        <p:spPr bwMode="auto">
          <a:xfrm rot="-5400000">
            <a:off x="4926807" y="5796756"/>
            <a:ext cx="139700" cy="1254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1393" name="Text Box 17"/>
          <p:cNvSpPr txBox="1">
            <a:spLocks noChangeArrowheads="1"/>
          </p:cNvSpPr>
          <p:nvPr/>
        </p:nvSpPr>
        <p:spPr bwMode="auto">
          <a:xfrm>
            <a:off x="4256088" y="3182938"/>
            <a:ext cx="3287712" cy="93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Fouled  Templates due 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Bad Materials Properties </a:t>
            </a:r>
          </a:p>
        </p:txBody>
      </p:sp>
      <p:sp>
        <p:nvSpPr>
          <p:cNvPr id="101394" name="Line 18"/>
          <p:cNvSpPr>
            <a:spLocks noChangeShapeType="1"/>
          </p:cNvSpPr>
          <p:nvPr/>
        </p:nvSpPr>
        <p:spPr bwMode="auto">
          <a:xfrm flipV="1">
            <a:off x="4953000" y="2971800"/>
            <a:ext cx="16002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1395" name="Line 19"/>
          <p:cNvSpPr>
            <a:spLocks noChangeShapeType="1"/>
          </p:cNvSpPr>
          <p:nvPr/>
        </p:nvSpPr>
        <p:spPr bwMode="auto">
          <a:xfrm>
            <a:off x="914400" y="2971800"/>
            <a:ext cx="35052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71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2574925" y="7239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353425" cy="593725"/>
          </a:xfrm>
        </p:spPr>
        <p:txBody>
          <a:bodyPr/>
          <a:lstStyle/>
          <a:p>
            <a:pPr algn="ctr" eaLnBrk="1" hangingPunct="1"/>
            <a:r>
              <a:rPr lang="en-US" altLang="en-US" sz="3600" dirty="0" smtClean="0"/>
              <a:t>First Etch Barrier Formulation</a:t>
            </a:r>
          </a:p>
        </p:txBody>
      </p:sp>
      <p:grpSp>
        <p:nvGrpSpPr>
          <p:cNvPr id="102404" name="Group 4"/>
          <p:cNvGrpSpPr>
            <a:grpSpLocks/>
          </p:cNvGrpSpPr>
          <p:nvPr/>
        </p:nvGrpSpPr>
        <p:grpSpPr bwMode="auto">
          <a:xfrm>
            <a:off x="317500" y="735013"/>
            <a:ext cx="8466138" cy="2781300"/>
            <a:chOff x="200" y="463"/>
            <a:chExt cx="5333" cy="1752"/>
          </a:xfrm>
        </p:grpSpPr>
        <p:sp>
          <p:nvSpPr>
            <p:cNvPr id="102409" name="Text Box 5"/>
            <p:cNvSpPr txBox="1">
              <a:spLocks noChangeArrowheads="1"/>
            </p:cNvSpPr>
            <p:nvPr/>
          </p:nvSpPr>
          <p:spPr bwMode="auto">
            <a:xfrm>
              <a:off x="427" y="1756"/>
              <a:ext cx="124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1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Well defined,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1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stable structures:</a:t>
              </a:r>
            </a:p>
          </p:txBody>
        </p:sp>
        <p:sp>
          <p:nvSpPr>
            <p:cNvPr id="102410" name="Text Box 6"/>
            <p:cNvSpPr txBox="1">
              <a:spLocks noChangeArrowheads="1"/>
            </p:cNvSpPr>
            <p:nvPr/>
          </p:nvSpPr>
          <p:spPr bwMode="auto">
            <a:xfrm>
              <a:off x="4089" y="1760"/>
              <a:ext cx="114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1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Low viscosity:  1.9cPs/20C</a:t>
              </a:r>
            </a:p>
          </p:txBody>
        </p:sp>
        <p:sp>
          <p:nvSpPr>
            <p:cNvPr id="102411" name="Text Box 7"/>
            <p:cNvSpPr txBox="1">
              <a:spLocks noChangeArrowheads="1"/>
            </p:cNvSpPr>
            <p:nvPr/>
          </p:nvSpPr>
          <p:spPr bwMode="auto">
            <a:xfrm>
              <a:off x="2089" y="1773"/>
              <a:ext cx="163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1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Rapid cure to high conversion:</a:t>
              </a:r>
            </a:p>
          </p:txBody>
        </p:sp>
        <p:sp>
          <p:nvSpPr>
            <p:cNvPr id="102412" name="Oval 8"/>
            <p:cNvSpPr>
              <a:spLocks noChangeArrowheads="1"/>
            </p:cNvSpPr>
            <p:nvPr/>
          </p:nvSpPr>
          <p:spPr bwMode="auto">
            <a:xfrm>
              <a:off x="307" y="1841"/>
              <a:ext cx="96" cy="96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>
              <a:outerShdw dist="45791" dir="3378596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2413" name="Oval 9"/>
            <p:cNvSpPr>
              <a:spLocks noChangeArrowheads="1"/>
            </p:cNvSpPr>
            <p:nvPr/>
          </p:nvSpPr>
          <p:spPr bwMode="auto">
            <a:xfrm>
              <a:off x="4000" y="1849"/>
              <a:ext cx="96" cy="96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>
              <a:outerShdw dist="45791" dir="3378596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2414" name="Oval 10"/>
            <p:cNvSpPr>
              <a:spLocks noChangeArrowheads="1"/>
            </p:cNvSpPr>
            <p:nvPr/>
          </p:nvSpPr>
          <p:spPr bwMode="auto">
            <a:xfrm>
              <a:off x="1992" y="1865"/>
              <a:ext cx="96" cy="96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>
              <a:outerShdw dist="45791" dir="3378596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102415" name="Group 11"/>
            <p:cNvGrpSpPr>
              <a:grpSpLocks/>
            </p:cNvGrpSpPr>
            <p:nvPr/>
          </p:nvGrpSpPr>
          <p:grpSpPr bwMode="auto">
            <a:xfrm>
              <a:off x="200" y="463"/>
              <a:ext cx="5333" cy="1238"/>
              <a:chOff x="199" y="2870"/>
              <a:chExt cx="5333" cy="1238"/>
            </a:xfrm>
          </p:grpSpPr>
          <p:sp>
            <p:nvSpPr>
              <p:cNvPr id="102416" name="Rectangle 12"/>
              <p:cNvSpPr>
                <a:spLocks noChangeArrowheads="1"/>
              </p:cNvSpPr>
              <p:nvPr/>
            </p:nvSpPr>
            <p:spPr bwMode="auto">
              <a:xfrm>
                <a:off x="356" y="3260"/>
                <a:ext cx="5176" cy="848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•"/>
                  <a:defRPr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–"/>
                  <a:defRPr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•"/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417" name="Text Box 13"/>
              <p:cNvSpPr txBox="1">
                <a:spLocks noChangeArrowheads="1"/>
              </p:cNvSpPr>
              <p:nvPr/>
            </p:nvSpPr>
            <p:spPr bwMode="auto">
              <a:xfrm>
                <a:off x="344" y="3812"/>
                <a:ext cx="156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•"/>
                  <a:defRPr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–"/>
                  <a:defRPr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•"/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Arial" panose="020B0604020202020204" pitchFamily="34" charset="0"/>
                  </a:rPr>
                  <a:t>Si-containing monomer</a:t>
                </a:r>
              </a:p>
            </p:txBody>
          </p:sp>
          <p:sp>
            <p:nvSpPr>
              <p:cNvPr id="102418" name="Text Box 14"/>
              <p:cNvSpPr txBox="1">
                <a:spLocks noChangeArrowheads="1"/>
              </p:cNvSpPr>
              <p:nvPr/>
            </p:nvSpPr>
            <p:spPr bwMode="auto">
              <a:xfrm>
                <a:off x="2193" y="3812"/>
                <a:ext cx="56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•"/>
                  <a:defRPr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–"/>
                  <a:defRPr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•"/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Arial" panose="020B0604020202020204" pitchFamily="34" charset="0"/>
                  </a:rPr>
                  <a:t> EGDA</a:t>
                </a:r>
              </a:p>
            </p:txBody>
          </p:sp>
          <p:sp>
            <p:nvSpPr>
              <p:cNvPr id="102419" name="Text Box 15"/>
              <p:cNvSpPr txBox="1">
                <a:spLocks noChangeArrowheads="1"/>
              </p:cNvSpPr>
              <p:nvPr/>
            </p:nvSpPr>
            <p:spPr bwMode="auto">
              <a:xfrm>
                <a:off x="3252" y="3821"/>
                <a:ext cx="59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•"/>
                  <a:defRPr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–"/>
                  <a:defRPr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•"/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Arial" panose="020B0604020202020204" pitchFamily="34" charset="0"/>
                  </a:rPr>
                  <a:t> t-BuAc</a:t>
                </a:r>
              </a:p>
            </p:txBody>
          </p:sp>
          <p:sp>
            <p:nvSpPr>
              <p:cNvPr id="102420" name="Text Box 16"/>
              <p:cNvSpPr txBox="1">
                <a:spLocks noChangeArrowheads="1"/>
              </p:cNvSpPr>
              <p:nvPr/>
            </p:nvSpPr>
            <p:spPr bwMode="auto">
              <a:xfrm>
                <a:off x="4260" y="3812"/>
                <a:ext cx="96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•"/>
                  <a:defRPr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–"/>
                  <a:defRPr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•"/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Arial" panose="020B0604020202020204" pitchFamily="34" charset="0"/>
                  </a:rPr>
                  <a:t>Darocur 1173</a:t>
                </a:r>
              </a:p>
            </p:txBody>
          </p:sp>
          <p:sp>
            <p:nvSpPr>
              <p:cNvPr id="102421" name="Text Box 17"/>
              <p:cNvSpPr txBox="1">
                <a:spLocks noChangeArrowheads="1"/>
              </p:cNvSpPr>
              <p:nvPr/>
            </p:nvSpPr>
            <p:spPr bwMode="auto">
              <a:xfrm>
                <a:off x="199" y="2870"/>
                <a:ext cx="11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•"/>
                  <a:defRPr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–"/>
                  <a:defRPr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•"/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1" i="1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102422" name="Picture 1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" y="3349"/>
                <a:ext cx="1410" cy="4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423" name="Picture 1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3" y="3378"/>
                <a:ext cx="798" cy="3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424" name="Picture 2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8" y="3328"/>
                <a:ext cx="678" cy="4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425" name="Picture 2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8" y="3324"/>
                <a:ext cx="1383" cy="4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102405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6" t="15143" r="13737" b="50879"/>
          <a:stretch>
            <a:fillRect/>
          </a:stretch>
        </p:blipFill>
        <p:spPr bwMode="auto">
          <a:xfrm>
            <a:off x="990600" y="3657600"/>
            <a:ext cx="322738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06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9" t="53101" r="57228" b="12903"/>
          <a:stretch>
            <a:fillRect/>
          </a:stretch>
        </p:blipFill>
        <p:spPr bwMode="auto">
          <a:xfrm>
            <a:off x="4876800" y="3540125"/>
            <a:ext cx="3276600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07" name="Text Box 24"/>
          <p:cNvSpPr txBox="1">
            <a:spLocks noChangeArrowheads="1"/>
          </p:cNvSpPr>
          <p:nvPr/>
        </p:nvSpPr>
        <p:spPr bwMode="auto">
          <a:xfrm>
            <a:off x="2193925" y="3775075"/>
            <a:ext cx="877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40nm</a:t>
            </a:r>
          </a:p>
        </p:txBody>
      </p:sp>
      <p:sp>
        <p:nvSpPr>
          <p:cNvPr id="102408" name="Text Box 25"/>
          <p:cNvSpPr txBox="1">
            <a:spLocks noChangeArrowheads="1"/>
          </p:cNvSpPr>
          <p:nvPr/>
        </p:nvSpPr>
        <p:spPr bwMode="auto">
          <a:xfrm>
            <a:off x="6096000" y="3886200"/>
            <a:ext cx="877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30nm</a:t>
            </a:r>
          </a:p>
        </p:txBody>
      </p:sp>
    </p:spTree>
    <p:extLst>
      <p:ext uri="{BB962C8B-B14F-4D97-AF65-F5344CB8AC3E}">
        <p14:creationId xmlns:p14="http://schemas.microsoft.com/office/powerpoint/2010/main" val="392024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763000" cy="593725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Role of Evaporation in Imprint Process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219200"/>
            <a:ext cx="8153400" cy="24384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Thin residual layers and ease of filling require low viscosity &amp; small drops. </a:t>
            </a:r>
          </a:p>
          <a:p>
            <a:pPr eaLnBrk="1" hangingPunct="1"/>
            <a:r>
              <a:rPr lang="en-US" altLang="en-US" sz="2400" dirty="0" smtClean="0"/>
              <a:t>High evaporation can lead to:</a:t>
            </a:r>
          </a:p>
          <a:p>
            <a:pPr lvl="1" eaLnBrk="1" hangingPunct="1"/>
            <a:r>
              <a:rPr lang="en-US" altLang="en-US" sz="2000" dirty="0" smtClean="0"/>
              <a:t>Variable mechanical properties of imprint material</a:t>
            </a:r>
          </a:p>
          <a:p>
            <a:pPr lvl="1" eaLnBrk="1" hangingPunct="1"/>
            <a:r>
              <a:rPr lang="en-US" altLang="en-US" sz="2000" dirty="0" smtClean="0"/>
              <a:t>Variation in film thickness</a:t>
            </a:r>
          </a:p>
        </p:txBody>
      </p:sp>
      <p:graphicFrame>
        <p:nvGraphicFramePr>
          <p:cNvPr id="809988" name="Group 4"/>
          <p:cNvGraphicFramePr>
            <a:graphicFrameLocks noGrp="1"/>
          </p:cNvGraphicFramePr>
          <p:nvPr/>
        </p:nvGraphicFramePr>
        <p:xfrm>
          <a:off x="1092200" y="3817938"/>
          <a:ext cx="6991350" cy="1951037"/>
        </p:xfrm>
        <a:graphic>
          <a:graphicData uri="http://schemas.openxmlformats.org/drawingml/2006/table">
            <a:tbl>
              <a:tblPr/>
              <a:tblGrid>
                <a:gridCol w="1165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5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5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5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5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5879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Evaporation of an 80pL Drop of  Monomer</a:t>
                      </a:r>
                    </a:p>
                  </a:txBody>
                  <a:tcPr marT="45735" marB="4573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5050"/>
                        </a:gs>
                        <a:gs pos="100000">
                          <a:srgbClr val="FF5050">
                            <a:gamma/>
                            <a:tint val="3372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Initial Drop</a:t>
                      </a:r>
                    </a:p>
                  </a:txBody>
                  <a:tcPr marT="45735" marB="4573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5050"/>
                        </a:gs>
                        <a:gs pos="100000">
                          <a:srgbClr val="FF5050">
                            <a:gamma/>
                            <a:tint val="3372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seconds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5050"/>
                        </a:gs>
                        <a:gs pos="100000">
                          <a:srgbClr val="FF5050">
                            <a:gamma/>
                            <a:tint val="3372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seconds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5050"/>
                        </a:gs>
                        <a:gs pos="100000">
                          <a:srgbClr val="FF5050">
                            <a:gamma/>
                            <a:tint val="3372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seconds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5050"/>
                        </a:gs>
                        <a:gs pos="100000">
                          <a:srgbClr val="FF5050">
                            <a:gamma/>
                            <a:tint val="3372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seconds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5050"/>
                        </a:gs>
                        <a:gs pos="100000">
                          <a:srgbClr val="FF5050">
                            <a:gamma/>
                            <a:tint val="3372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seconds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5050"/>
                        </a:gs>
                        <a:gs pos="100000">
                          <a:srgbClr val="FF5050">
                            <a:gamma/>
                            <a:tint val="3372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03453" name="Group 29"/>
          <p:cNvGrpSpPr>
            <a:grpSpLocks/>
          </p:cNvGrpSpPr>
          <p:nvPr/>
        </p:nvGrpSpPr>
        <p:grpSpPr bwMode="auto">
          <a:xfrm>
            <a:off x="1169988" y="4846638"/>
            <a:ext cx="6721475" cy="811212"/>
            <a:chOff x="737" y="3530"/>
            <a:chExt cx="4234" cy="511"/>
          </a:xfrm>
        </p:grpSpPr>
        <p:grpSp>
          <p:nvGrpSpPr>
            <p:cNvPr id="103457" name="Group 30"/>
            <p:cNvGrpSpPr>
              <a:grpSpLocks/>
            </p:cNvGrpSpPr>
            <p:nvPr/>
          </p:nvGrpSpPr>
          <p:grpSpPr bwMode="auto">
            <a:xfrm>
              <a:off x="737" y="3530"/>
              <a:ext cx="4234" cy="370"/>
              <a:chOff x="737" y="3530"/>
              <a:chExt cx="4234" cy="370"/>
            </a:xfrm>
          </p:grpSpPr>
          <p:pic>
            <p:nvPicPr>
              <p:cNvPr id="103461" name="Picture 31" descr="Copy of evap-ft86m1a-80pl_0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" y="3547"/>
                <a:ext cx="637" cy="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462" name="Picture 32" descr="Copy of evap-ft86m1a-80pl_0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7" y="3532"/>
                <a:ext cx="657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463" name="Picture 33" descr="Copy of evap-ft86m1a-80pl_0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86" y="3530"/>
                <a:ext cx="634" cy="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464" name="Picture 34" descr="Copy of evap-ft86m1a-80pl_0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7" y="3536"/>
                <a:ext cx="607" cy="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465" name="Picture 35" descr="Copy of evap-ft86m1a-80pl_04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7" y="3542"/>
                <a:ext cx="628" cy="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466" name="Picture 36" descr="Copy of evap-ft86m1a-80pl_05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98" y="3548"/>
                <a:ext cx="573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3458" name="Group 37"/>
            <p:cNvGrpSpPr>
              <a:grpSpLocks/>
            </p:cNvGrpSpPr>
            <p:nvPr/>
          </p:nvGrpSpPr>
          <p:grpSpPr bwMode="auto">
            <a:xfrm>
              <a:off x="870" y="3868"/>
              <a:ext cx="342" cy="173"/>
              <a:chOff x="870" y="3868"/>
              <a:chExt cx="342" cy="173"/>
            </a:xfrm>
          </p:grpSpPr>
          <p:sp>
            <p:nvSpPr>
              <p:cNvPr id="103459" name="Line 38"/>
              <p:cNvSpPr>
                <a:spLocks noChangeShapeType="1"/>
              </p:cNvSpPr>
              <p:nvPr/>
            </p:nvSpPr>
            <p:spPr bwMode="auto">
              <a:xfrm>
                <a:off x="893" y="4014"/>
                <a:ext cx="31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460" name="Text Box 39"/>
              <p:cNvSpPr txBox="1">
                <a:spLocks noChangeArrowheads="1"/>
              </p:cNvSpPr>
              <p:nvPr/>
            </p:nvSpPr>
            <p:spPr bwMode="auto">
              <a:xfrm>
                <a:off x="870" y="3868"/>
                <a:ext cx="34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•"/>
                  <a:defRPr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–"/>
                  <a:defRPr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•"/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Arial" panose="020B0604020202020204" pitchFamily="34" charset="0"/>
                  </a:rPr>
                  <a:t>70</a:t>
                </a: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Arial" panose="020B0604020202020204" pitchFamily="34" charset="0"/>
                    <a:sym typeface="Symbol" panose="05050102010706020507" pitchFamily="18" charset="2"/>
                  </a:rPr>
                  <a:t>m</a:t>
                </a:r>
                <a:endPara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03454" name="Text Box 40"/>
          <p:cNvSpPr txBox="1">
            <a:spLocks noChangeArrowheads="1"/>
          </p:cNvSpPr>
          <p:nvPr/>
        </p:nvSpPr>
        <p:spPr bwMode="auto">
          <a:xfrm>
            <a:off x="4641850" y="5740400"/>
            <a:ext cx="10922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~ 42% material loss</a:t>
            </a:r>
          </a:p>
        </p:txBody>
      </p:sp>
      <p:sp>
        <p:nvSpPr>
          <p:cNvPr id="103455" name="Text Box 41"/>
          <p:cNvSpPr txBox="1">
            <a:spLocks noChangeArrowheads="1"/>
          </p:cNvSpPr>
          <p:nvPr/>
        </p:nvSpPr>
        <p:spPr bwMode="auto">
          <a:xfrm>
            <a:off x="6950075" y="5729288"/>
            <a:ext cx="12795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~ 56% material loss</a:t>
            </a:r>
          </a:p>
        </p:txBody>
      </p:sp>
      <p:sp>
        <p:nvSpPr>
          <p:cNvPr id="3" name="Rectangle 2"/>
          <p:cNvSpPr/>
          <p:nvPr/>
        </p:nvSpPr>
        <p:spPr>
          <a:xfrm>
            <a:off x="1169988" y="5134988"/>
            <a:ext cx="1042988" cy="294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14576" y="5134988"/>
            <a:ext cx="1042988" cy="294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66696" y="5134988"/>
            <a:ext cx="1042988" cy="294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23003" y="5134988"/>
            <a:ext cx="1042988" cy="294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829504" y="5134988"/>
            <a:ext cx="1042988" cy="294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81624" y="5134988"/>
            <a:ext cx="1042988" cy="294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08697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MII template- 9-2005">
  <a:themeElements>
    <a:clrScheme name="MII template- 9-2005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II template- 9-200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II template- 9-2005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I template- 9-2005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I template- 9-2005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I template- 9-2005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I template- 9-200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I template- 9-200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I template- 9-200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18624</TotalTime>
  <Words>620</Words>
  <Application>Microsoft Office PowerPoint</Application>
  <PresentationFormat>On-screen Show (4:3)</PresentationFormat>
  <Paragraphs>198</Paragraphs>
  <Slides>26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MS PGothic</vt:lpstr>
      <vt:lpstr>Arial</vt:lpstr>
      <vt:lpstr>Arial Narrow</vt:lpstr>
      <vt:lpstr>Arial Rounded MT Bold</vt:lpstr>
      <vt:lpstr>CMR10</vt:lpstr>
      <vt:lpstr>Gulim</vt:lpstr>
      <vt:lpstr>Symbol</vt:lpstr>
      <vt:lpstr>Times New Roman</vt:lpstr>
      <vt:lpstr>Webdings</vt:lpstr>
      <vt:lpstr>Wingdings</vt:lpstr>
      <vt:lpstr>2_MII template- 9-2005</vt:lpstr>
      <vt:lpstr>Bitmap Image</vt:lpstr>
      <vt:lpstr>CS ChemDraw Drawing</vt:lpstr>
      <vt:lpstr>Chart</vt:lpstr>
      <vt:lpstr>PowerPoint Presentation</vt:lpstr>
      <vt:lpstr>Surface Energy and Surface Tension</vt:lpstr>
      <vt:lpstr>Contact angle and surface energy</vt:lpstr>
      <vt:lpstr>The silicon resist design for high aspect ratio</vt:lpstr>
      <vt:lpstr>Early imprint results</vt:lpstr>
      <vt:lpstr>Imprint  Resist Formulation a System Problem </vt:lpstr>
      <vt:lpstr>PowerPoint Presentation</vt:lpstr>
      <vt:lpstr>First Etch Barrier Formulation</vt:lpstr>
      <vt:lpstr>Role of Evaporation in Imprint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Adhesion Test Tool</vt:lpstr>
      <vt:lpstr>Imprint on an Instron</vt:lpstr>
      <vt:lpstr>Instron Experiment</vt:lpstr>
      <vt:lpstr>Fluorosurfactant additives</vt:lpstr>
      <vt:lpstr>XPS or ESCA analysis</vt:lpstr>
      <vt:lpstr>PowerPoint Presentation</vt:lpstr>
      <vt:lpstr>Contact angle and surface energy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Texas at Austin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willson</dc:creator>
  <cp:lastModifiedBy>grant</cp:lastModifiedBy>
  <cp:revision>1177</cp:revision>
  <cp:lastPrinted>2018-10-09T04:34:58Z</cp:lastPrinted>
  <dcterms:created xsi:type="dcterms:W3CDTF">2002-02-15T21:27:43Z</dcterms:created>
  <dcterms:modified xsi:type="dcterms:W3CDTF">2018-10-10T21:03:54Z</dcterms:modified>
</cp:coreProperties>
</file>